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handoutMasterIdLst>
    <p:handoutMasterId r:id="rId9"/>
  </p:handoutMasterIdLst>
  <p:sldIdLst>
    <p:sldId id="256" r:id="rId2"/>
    <p:sldId id="257" r:id="rId3"/>
    <p:sldId id="258" r:id="rId4"/>
    <p:sldId id="259" r:id="rId5"/>
    <p:sldId id="260" r:id="rId6"/>
    <p:sldId id="261" r:id="rId7"/>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3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113FD64-F0BC-4BE9-BD3C-5D1CA0C05361}"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endParaRPr lang="el-GR"/>
        </a:p>
      </dgm:t>
    </dgm:pt>
    <dgm:pt modelId="{2169C6E9-1BDF-48D5-A9C5-5BC028FF83DC}">
      <dgm:prSet phldrT="[Κείμενο]"/>
      <dgm:spPr/>
      <dgm:t>
        <a:bodyPr/>
        <a:lstStyle/>
        <a:p>
          <a:r>
            <a:rPr lang="el-GR" dirty="0" smtClean="0"/>
            <a:t>Η βαρύτητα</a:t>
          </a:r>
          <a:endParaRPr lang="el-GR" dirty="0"/>
        </a:p>
      </dgm:t>
    </dgm:pt>
    <dgm:pt modelId="{BDEED2E1-9CE5-4DBF-9564-AEC87C3D2F7A}" type="parTrans" cxnId="{C19DC8D3-1738-4CB7-A0C2-ECB20B879F2C}">
      <dgm:prSet/>
      <dgm:spPr/>
      <dgm:t>
        <a:bodyPr/>
        <a:lstStyle/>
        <a:p>
          <a:endParaRPr lang="el-GR"/>
        </a:p>
      </dgm:t>
    </dgm:pt>
    <dgm:pt modelId="{7EABCA1F-CC9E-4065-98BA-F502B9C79E42}" type="sibTrans" cxnId="{C19DC8D3-1738-4CB7-A0C2-ECB20B879F2C}">
      <dgm:prSet/>
      <dgm:spPr/>
      <dgm:t>
        <a:bodyPr/>
        <a:lstStyle/>
        <a:p>
          <a:endParaRPr lang="el-GR"/>
        </a:p>
      </dgm:t>
    </dgm:pt>
    <dgm:pt modelId="{C94BA8C1-E1A0-400B-8F62-8DD8F1341A88}">
      <dgm:prSet phldrT="[Κείμενο]"/>
      <dgm:spPr/>
      <dgm:t>
        <a:bodyPr/>
        <a:lstStyle/>
        <a:p>
          <a:r>
            <a:rPr lang="el-GR" dirty="0" smtClean="0"/>
            <a:t>Μας κρατάει στο έδαφος</a:t>
          </a:r>
          <a:endParaRPr lang="el-GR" dirty="0"/>
        </a:p>
      </dgm:t>
    </dgm:pt>
    <dgm:pt modelId="{257485C4-FEAC-49D2-8E37-A9D30739773E}" type="parTrans" cxnId="{CCD794C0-B021-407A-90A9-A7E1D12B6D23}">
      <dgm:prSet/>
      <dgm:spPr/>
      <dgm:t>
        <a:bodyPr/>
        <a:lstStyle/>
        <a:p>
          <a:endParaRPr lang="el-GR"/>
        </a:p>
      </dgm:t>
    </dgm:pt>
    <dgm:pt modelId="{C9CD7B0B-CD2C-4F78-BEF2-17E7463E2C35}" type="sibTrans" cxnId="{CCD794C0-B021-407A-90A9-A7E1D12B6D23}">
      <dgm:prSet/>
      <dgm:spPr/>
      <dgm:t>
        <a:bodyPr/>
        <a:lstStyle/>
        <a:p>
          <a:endParaRPr lang="el-GR"/>
        </a:p>
      </dgm:t>
    </dgm:pt>
    <dgm:pt modelId="{239E35AE-318D-4958-AFFA-309CFD3C8BDF}">
      <dgm:prSet phldrT="[Κείμενο]"/>
      <dgm:spPr/>
      <dgm:t>
        <a:bodyPr/>
        <a:lstStyle/>
        <a:p>
          <a:r>
            <a:rPr lang="el-GR" dirty="0" smtClean="0"/>
            <a:t>Διατηρεί το φεγγάρι σε τροχιά</a:t>
          </a:r>
          <a:endParaRPr lang="el-GR" dirty="0"/>
        </a:p>
      </dgm:t>
    </dgm:pt>
    <dgm:pt modelId="{841B2A04-DE44-43A5-BAC2-5E56AD8E571F}" type="parTrans" cxnId="{6F369EDE-9711-44B0-930B-F9372B4AD67E}">
      <dgm:prSet/>
      <dgm:spPr/>
      <dgm:t>
        <a:bodyPr/>
        <a:lstStyle/>
        <a:p>
          <a:endParaRPr lang="el-GR"/>
        </a:p>
      </dgm:t>
    </dgm:pt>
    <dgm:pt modelId="{03600988-DF5E-408F-ABFA-C2A3330E91EC}" type="sibTrans" cxnId="{6F369EDE-9711-44B0-930B-F9372B4AD67E}">
      <dgm:prSet/>
      <dgm:spPr/>
      <dgm:t>
        <a:bodyPr/>
        <a:lstStyle/>
        <a:p>
          <a:endParaRPr lang="el-GR"/>
        </a:p>
      </dgm:t>
    </dgm:pt>
    <dgm:pt modelId="{690FE455-6331-4039-BE81-CDA96DCBBB25}">
      <dgm:prSet phldrT="[Κείμενο]"/>
      <dgm:spPr/>
      <dgm:t>
        <a:bodyPr/>
        <a:lstStyle/>
        <a:p>
          <a:r>
            <a:rPr lang="el-GR" dirty="0" smtClean="0"/>
            <a:t>Είναι υπεύθυνη για τη σταθερότητα των γαλαξιών</a:t>
          </a:r>
          <a:endParaRPr lang="el-GR" dirty="0"/>
        </a:p>
      </dgm:t>
    </dgm:pt>
    <dgm:pt modelId="{E5908667-7E55-4D3C-83A2-FB43CA10BBFE}" type="parTrans" cxnId="{51CB1A41-F796-4898-A1DA-238C3E1DB2F5}">
      <dgm:prSet/>
      <dgm:spPr/>
      <dgm:t>
        <a:bodyPr/>
        <a:lstStyle/>
        <a:p>
          <a:endParaRPr lang="el-GR"/>
        </a:p>
      </dgm:t>
    </dgm:pt>
    <dgm:pt modelId="{630E99EA-F27B-4757-8508-9708F4E0AD03}" type="sibTrans" cxnId="{51CB1A41-F796-4898-A1DA-238C3E1DB2F5}">
      <dgm:prSet/>
      <dgm:spPr/>
      <dgm:t>
        <a:bodyPr/>
        <a:lstStyle/>
        <a:p>
          <a:endParaRPr lang="el-GR"/>
        </a:p>
      </dgm:t>
    </dgm:pt>
    <dgm:pt modelId="{0767925C-4E9A-4646-BF20-69A1B21EC8F3}" type="pres">
      <dgm:prSet presAssocID="{8113FD64-F0BC-4BE9-BD3C-5D1CA0C05361}" presName="cycle" presStyleCnt="0">
        <dgm:presLayoutVars>
          <dgm:chMax val="1"/>
          <dgm:dir/>
          <dgm:animLvl val="ctr"/>
          <dgm:resizeHandles val="exact"/>
        </dgm:presLayoutVars>
      </dgm:prSet>
      <dgm:spPr/>
      <dgm:t>
        <a:bodyPr/>
        <a:lstStyle/>
        <a:p>
          <a:endParaRPr lang="el-GR"/>
        </a:p>
      </dgm:t>
    </dgm:pt>
    <dgm:pt modelId="{F5D9DC0D-8569-4754-B5A1-965E3955F90D}" type="pres">
      <dgm:prSet presAssocID="{2169C6E9-1BDF-48D5-A9C5-5BC028FF83DC}" presName="centerShape" presStyleLbl="node0" presStyleIdx="0" presStyleCnt="1"/>
      <dgm:spPr/>
      <dgm:t>
        <a:bodyPr/>
        <a:lstStyle/>
        <a:p>
          <a:endParaRPr lang="el-GR"/>
        </a:p>
      </dgm:t>
    </dgm:pt>
    <dgm:pt modelId="{AF420AA1-18DB-40BA-BE76-E8563E8096E7}" type="pres">
      <dgm:prSet presAssocID="{257485C4-FEAC-49D2-8E37-A9D30739773E}" presName="parTrans" presStyleLbl="bgSibTrans2D1" presStyleIdx="0" presStyleCnt="3"/>
      <dgm:spPr/>
      <dgm:t>
        <a:bodyPr/>
        <a:lstStyle/>
        <a:p>
          <a:endParaRPr lang="el-GR"/>
        </a:p>
      </dgm:t>
    </dgm:pt>
    <dgm:pt modelId="{96A5A41F-D466-4178-B3E3-3D7D8810FE92}" type="pres">
      <dgm:prSet presAssocID="{C94BA8C1-E1A0-400B-8F62-8DD8F1341A88}" presName="node" presStyleLbl="node1" presStyleIdx="0" presStyleCnt="3">
        <dgm:presLayoutVars>
          <dgm:bulletEnabled val="1"/>
        </dgm:presLayoutVars>
      </dgm:prSet>
      <dgm:spPr/>
      <dgm:t>
        <a:bodyPr/>
        <a:lstStyle/>
        <a:p>
          <a:endParaRPr lang="el-GR"/>
        </a:p>
      </dgm:t>
    </dgm:pt>
    <dgm:pt modelId="{07BE573A-1D24-425E-AE32-7E8916FF39DB}" type="pres">
      <dgm:prSet presAssocID="{841B2A04-DE44-43A5-BAC2-5E56AD8E571F}" presName="parTrans" presStyleLbl="bgSibTrans2D1" presStyleIdx="1" presStyleCnt="3"/>
      <dgm:spPr/>
      <dgm:t>
        <a:bodyPr/>
        <a:lstStyle/>
        <a:p>
          <a:endParaRPr lang="el-GR"/>
        </a:p>
      </dgm:t>
    </dgm:pt>
    <dgm:pt modelId="{2DDC31DD-91F2-462E-BE72-D2EFBF403B01}" type="pres">
      <dgm:prSet presAssocID="{239E35AE-318D-4958-AFFA-309CFD3C8BDF}" presName="node" presStyleLbl="node1" presStyleIdx="1" presStyleCnt="3">
        <dgm:presLayoutVars>
          <dgm:bulletEnabled val="1"/>
        </dgm:presLayoutVars>
      </dgm:prSet>
      <dgm:spPr/>
      <dgm:t>
        <a:bodyPr/>
        <a:lstStyle/>
        <a:p>
          <a:endParaRPr lang="el-GR"/>
        </a:p>
      </dgm:t>
    </dgm:pt>
    <dgm:pt modelId="{E014DEB9-F9BD-4565-9849-551562CCD7E2}" type="pres">
      <dgm:prSet presAssocID="{E5908667-7E55-4D3C-83A2-FB43CA10BBFE}" presName="parTrans" presStyleLbl="bgSibTrans2D1" presStyleIdx="2" presStyleCnt="3"/>
      <dgm:spPr/>
      <dgm:t>
        <a:bodyPr/>
        <a:lstStyle/>
        <a:p>
          <a:endParaRPr lang="el-GR"/>
        </a:p>
      </dgm:t>
    </dgm:pt>
    <dgm:pt modelId="{1C2F5474-666B-4501-8FDC-B7C01BB3F1F2}" type="pres">
      <dgm:prSet presAssocID="{690FE455-6331-4039-BE81-CDA96DCBBB25}" presName="node" presStyleLbl="node1" presStyleIdx="2" presStyleCnt="3">
        <dgm:presLayoutVars>
          <dgm:bulletEnabled val="1"/>
        </dgm:presLayoutVars>
      </dgm:prSet>
      <dgm:spPr/>
      <dgm:t>
        <a:bodyPr/>
        <a:lstStyle/>
        <a:p>
          <a:endParaRPr lang="el-GR"/>
        </a:p>
      </dgm:t>
    </dgm:pt>
  </dgm:ptLst>
  <dgm:cxnLst>
    <dgm:cxn modelId="{B715078C-69F1-46B7-BC79-3C85E5EAE7E5}" type="presOf" srcId="{C94BA8C1-E1A0-400B-8F62-8DD8F1341A88}" destId="{96A5A41F-D466-4178-B3E3-3D7D8810FE92}" srcOrd="0" destOrd="0" presId="urn:microsoft.com/office/officeart/2005/8/layout/radial4"/>
    <dgm:cxn modelId="{37D6CE14-7B86-4DD7-99A4-94EF496D7930}" type="presOf" srcId="{E5908667-7E55-4D3C-83A2-FB43CA10BBFE}" destId="{E014DEB9-F9BD-4565-9849-551562CCD7E2}" srcOrd="0" destOrd="0" presId="urn:microsoft.com/office/officeart/2005/8/layout/radial4"/>
    <dgm:cxn modelId="{CCD794C0-B021-407A-90A9-A7E1D12B6D23}" srcId="{2169C6E9-1BDF-48D5-A9C5-5BC028FF83DC}" destId="{C94BA8C1-E1A0-400B-8F62-8DD8F1341A88}" srcOrd="0" destOrd="0" parTransId="{257485C4-FEAC-49D2-8E37-A9D30739773E}" sibTransId="{C9CD7B0B-CD2C-4F78-BEF2-17E7463E2C35}"/>
    <dgm:cxn modelId="{C19DC8D3-1738-4CB7-A0C2-ECB20B879F2C}" srcId="{8113FD64-F0BC-4BE9-BD3C-5D1CA0C05361}" destId="{2169C6E9-1BDF-48D5-A9C5-5BC028FF83DC}" srcOrd="0" destOrd="0" parTransId="{BDEED2E1-9CE5-4DBF-9564-AEC87C3D2F7A}" sibTransId="{7EABCA1F-CC9E-4065-98BA-F502B9C79E42}"/>
    <dgm:cxn modelId="{1A908CBC-4251-4839-BB1B-2A18F5BA3AD8}" type="presOf" srcId="{239E35AE-318D-4958-AFFA-309CFD3C8BDF}" destId="{2DDC31DD-91F2-462E-BE72-D2EFBF403B01}" srcOrd="0" destOrd="0" presId="urn:microsoft.com/office/officeart/2005/8/layout/radial4"/>
    <dgm:cxn modelId="{3647C36D-AABA-4AAC-83D9-4E025AB86AFB}" type="presOf" srcId="{8113FD64-F0BC-4BE9-BD3C-5D1CA0C05361}" destId="{0767925C-4E9A-4646-BF20-69A1B21EC8F3}" srcOrd="0" destOrd="0" presId="urn:microsoft.com/office/officeart/2005/8/layout/radial4"/>
    <dgm:cxn modelId="{D7171BDB-04C0-420D-AF98-7738E66ADC7D}" type="presOf" srcId="{257485C4-FEAC-49D2-8E37-A9D30739773E}" destId="{AF420AA1-18DB-40BA-BE76-E8563E8096E7}" srcOrd="0" destOrd="0" presId="urn:microsoft.com/office/officeart/2005/8/layout/radial4"/>
    <dgm:cxn modelId="{8638DED6-DF6B-4FE3-BC02-7C941DBD697E}" type="presOf" srcId="{690FE455-6331-4039-BE81-CDA96DCBBB25}" destId="{1C2F5474-666B-4501-8FDC-B7C01BB3F1F2}" srcOrd="0" destOrd="0" presId="urn:microsoft.com/office/officeart/2005/8/layout/radial4"/>
    <dgm:cxn modelId="{5ACCA4F8-1F39-4456-8C22-39583679FE10}" type="presOf" srcId="{841B2A04-DE44-43A5-BAC2-5E56AD8E571F}" destId="{07BE573A-1D24-425E-AE32-7E8916FF39DB}" srcOrd="0" destOrd="0" presId="urn:microsoft.com/office/officeart/2005/8/layout/radial4"/>
    <dgm:cxn modelId="{6F369EDE-9711-44B0-930B-F9372B4AD67E}" srcId="{2169C6E9-1BDF-48D5-A9C5-5BC028FF83DC}" destId="{239E35AE-318D-4958-AFFA-309CFD3C8BDF}" srcOrd="1" destOrd="0" parTransId="{841B2A04-DE44-43A5-BAC2-5E56AD8E571F}" sibTransId="{03600988-DF5E-408F-ABFA-C2A3330E91EC}"/>
    <dgm:cxn modelId="{51CB1A41-F796-4898-A1DA-238C3E1DB2F5}" srcId="{2169C6E9-1BDF-48D5-A9C5-5BC028FF83DC}" destId="{690FE455-6331-4039-BE81-CDA96DCBBB25}" srcOrd="2" destOrd="0" parTransId="{E5908667-7E55-4D3C-83A2-FB43CA10BBFE}" sibTransId="{630E99EA-F27B-4757-8508-9708F4E0AD03}"/>
    <dgm:cxn modelId="{44E16EF6-4A69-491B-8B50-D96DCE54E0D8}" type="presOf" srcId="{2169C6E9-1BDF-48D5-A9C5-5BC028FF83DC}" destId="{F5D9DC0D-8569-4754-B5A1-965E3955F90D}" srcOrd="0" destOrd="0" presId="urn:microsoft.com/office/officeart/2005/8/layout/radial4"/>
    <dgm:cxn modelId="{59C8B71E-9461-45BA-B7CC-994C5F499709}" type="presParOf" srcId="{0767925C-4E9A-4646-BF20-69A1B21EC8F3}" destId="{F5D9DC0D-8569-4754-B5A1-965E3955F90D}" srcOrd="0" destOrd="0" presId="urn:microsoft.com/office/officeart/2005/8/layout/radial4"/>
    <dgm:cxn modelId="{0D579444-8D8A-4206-9D6E-6B1AD1A4AB81}" type="presParOf" srcId="{0767925C-4E9A-4646-BF20-69A1B21EC8F3}" destId="{AF420AA1-18DB-40BA-BE76-E8563E8096E7}" srcOrd="1" destOrd="0" presId="urn:microsoft.com/office/officeart/2005/8/layout/radial4"/>
    <dgm:cxn modelId="{94BF0DA4-B464-4061-AAB0-EE403D8A4A0B}" type="presParOf" srcId="{0767925C-4E9A-4646-BF20-69A1B21EC8F3}" destId="{96A5A41F-D466-4178-B3E3-3D7D8810FE92}" srcOrd="2" destOrd="0" presId="urn:microsoft.com/office/officeart/2005/8/layout/radial4"/>
    <dgm:cxn modelId="{129E44EC-6A2C-46CC-B62F-17EEE9FC1417}" type="presParOf" srcId="{0767925C-4E9A-4646-BF20-69A1B21EC8F3}" destId="{07BE573A-1D24-425E-AE32-7E8916FF39DB}" srcOrd="3" destOrd="0" presId="urn:microsoft.com/office/officeart/2005/8/layout/radial4"/>
    <dgm:cxn modelId="{2A62A52C-E923-41FD-A470-23A941FEA69A}" type="presParOf" srcId="{0767925C-4E9A-4646-BF20-69A1B21EC8F3}" destId="{2DDC31DD-91F2-462E-BE72-D2EFBF403B01}" srcOrd="4" destOrd="0" presId="urn:microsoft.com/office/officeart/2005/8/layout/radial4"/>
    <dgm:cxn modelId="{AAB2AF3F-1FA4-4326-A137-DD30B2050DF8}" type="presParOf" srcId="{0767925C-4E9A-4646-BF20-69A1B21EC8F3}" destId="{E014DEB9-F9BD-4565-9849-551562CCD7E2}" srcOrd="5" destOrd="0" presId="urn:microsoft.com/office/officeart/2005/8/layout/radial4"/>
    <dgm:cxn modelId="{A0F56BBA-3D32-46FE-B739-575BB0038EF7}" type="presParOf" srcId="{0767925C-4E9A-4646-BF20-69A1B21EC8F3}" destId="{1C2F5474-666B-4501-8FDC-B7C01BB3F1F2}" srcOrd="6" destOrd="0" presId="urn:microsoft.com/office/officeart/2005/8/layout/radial4"/>
  </dgm:cxnLst>
  <dgm:bg/>
  <dgm:whole/>
</dgm:dataModel>
</file>

<file path=ppt/diagrams/layout1.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κεφαλίδας"/>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l-GR" smtClean="0"/>
              <a:t>Παιδαγωγικό Τμήμα Δημοτικής Εκπαίδευσης</a:t>
            </a:r>
            <a:endParaRPr lang="el-GR"/>
          </a:p>
        </p:txBody>
      </p:sp>
      <p:sp>
        <p:nvSpPr>
          <p:cNvPr id="3" name="2 - Θέση ημερομηνίας"/>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FAA70DA-1638-4F3F-AE88-DA5AC824EFD4}" type="datetimeFigureOut">
              <a:rPr lang="el-GR" smtClean="0"/>
              <a:t>7/5/2018</a:t>
            </a:fld>
            <a:endParaRPr lang="el-GR"/>
          </a:p>
        </p:txBody>
      </p:sp>
      <p:sp>
        <p:nvSpPr>
          <p:cNvPr id="4" name="3 - Θέση υποσέλιδου"/>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el-GR" smtClean="0"/>
              <a:t>Η βαρύτητα</a:t>
            </a:r>
            <a:endParaRPr lang="el-GR"/>
          </a:p>
        </p:txBody>
      </p:sp>
      <p:sp>
        <p:nvSpPr>
          <p:cNvPr id="5" name="4 - Θέση αριθμού διαφάνειας"/>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79C7C57-A1A3-4C4C-94F8-9143705F4E21}" type="slidenum">
              <a:rPr lang="el-GR" smtClean="0"/>
              <a:t>‹#›</a:t>
            </a:fld>
            <a:endParaRPr lang="el-GR"/>
          </a:p>
        </p:txBody>
      </p:sp>
    </p:spTree>
  </p:cSld>
  <p:clrMap bg1="lt1" tx1="dk1" bg2="lt2" tx2="dk2" accent1="accent1" accent2="accent2" accent3="accent3" accent4="accent4" accent5="accent5" accent6="accent6" hlink="hlink" folHlink="folHlink"/>
  <p:hf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κεφαλίδας"/>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l-GR" smtClean="0"/>
              <a:t>Παιδαγωγικό Τμήμα Δημοτικής Εκπαίδευσης</a:t>
            </a:r>
            <a:endParaRPr lang="el-GR"/>
          </a:p>
        </p:txBody>
      </p:sp>
      <p:sp>
        <p:nvSpPr>
          <p:cNvPr id="3" name="2 - Θέση ημερομηνίας"/>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A2513F5-AEFE-4976-8130-538B4C2E342E}" type="datetimeFigureOut">
              <a:rPr lang="el-GR" smtClean="0"/>
              <a:t>7/5/2018</a:t>
            </a:fld>
            <a:endParaRPr lang="el-GR"/>
          </a:p>
        </p:txBody>
      </p:sp>
      <p:sp>
        <p:nvSpPr>
          <p:cNvPr id="4" name="3 - Θέση εικόνας διαφάνειας"/>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l-GR"/>
          </a:p>
        </p:txBody>
      </p:sp>
      <p:sp>
        <p:nvSpPr>
          <p:cNvPr id="5" name="4 - Θέση σημειώσεων"/>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6" name="5 - Θέση υποσέλιδου"/>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r>
              <a:rPr lang="el-GR" smtClean="0"/>
              <a:t>Η βαρύτητα</a:t>
            </a:r>
            <a:endParaRPr lang="el-GR"/>
          </a:p>
        </p:txBody>
      </p:sp>
      <p:sp>
        <p:nvSpPr>
          <p:cNvPr id="7" name="6 - Θέση αριθμού διαφάνειας"/>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124487D-7992-4F33-91D2-C8E6B8102B65}" type="slidenum">
              <a:rPr lang="el-GR" smtClean="0"/>
              <a:t>‹#›</a:t>
            </a:fld>
            <a:endParaRPr lang="el-GR"/>
          </a:p>
        </p:txBody>
      </p:sp>
    </p:spTree>
  </p:cSld>
  <p:clrMap bg1="lt1" tx1="dk1" bg2="lt2" tx2="dk2" accent1="accent1" accent2="accent2" accent3="accent3" accent4="accent4" accent5="accent5" accent6="accent6" hlink="hlink" folHlink="folHlink"/>
  <p:hf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endParaRPr lang="el-GR" dirty="0"/>
          </a:p>
        </p:txBody>
      </p:sp>
      <p:sp>
        <p:nvSpPr>
          <p:cNvPr id="4" name="3 - Θέση αριθμού διαφάνειας"/>
          <p:cNvSpPr>
            <a:spLocks noGrp="1"/>
          </p:cNvSpPr>
          <p:nvPr>
            <p:ph type="sldNum" sz="quarter" idx="10"/>
          </p:nvPr>
        </p:nvSpPr>
        <p:spPr/>
        <p:txBody>
          <a:bodyPr/>
          <a:lstStyle/>
          <a:p>
            <a:fld id="{2124487D-7992-4F33-91D2-C8E6B8102B65}" type="slidenum">
              <a:rPr lang="el-GR" smtClean="0"/>
              <a:t>1</a:t>
            </a:fld>
            <a:endParaRPr lang="el-GR"/>
          </a:p>
        </p:txBody>
      </p:sp>
      <p:sp>
        <p:nvSpPr>
          <p:cNvPr id="5" name="4 - Θέση υποσέλιδου"/>
          <p:cNvSpPr>
            <a:spLocks noGrp="1"/>
          </p:cNvSpPr>
          <p:nvPr>
            <p:ph type="ftr" sz="quarter" idx="11"/>
          </p:nvPr>
        </p:nvSpPr>
        <p:spPr/>
        <p:txBody>
          <a:bodyPr/>
          <a:lstStyle/>
          <a:p>
            <a:r>
              <a:rPr lang="el-GR" smtClean="0"/>
              <a:t>Η βαρύτητα</a:t>
            </a:r>
            <a:endParaRPr lang="el-GR"/>
          </a:p>
        </p:txBody>
      </p:sp>
      <p:sp>
        <p:nvSpPr>
          <p:cNvPr id="6" name="5 - Θέση κεφαλίδας"/>
          <p:cNvSpPr>
            <a:spLocks noGrp="1"/>
          </p:cNvSpPr>
          <p:nvPr>
            <p:ph type="hdr" sz="quarter" idx="12"/>
          </p:nvPr>
        </p:nvSpPr>
        <p:spPr/>
        <p:txBody>
          <a:bodyPr/>
          <a:lstStyle/>
          <a:p>
            <a:r>
              <a:rPr lang="el-GR" smtClean="0"/>
              <a:t>Παιδαγωγικό Τμήμα Δημοτικής Εκπαίδευσης</a:t>
            </a:r>
            <a:endParaRPr lang="el-G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1 - Τίτλος"/>
          <p:cNvSpPr>
            <a:spLocks noGrp="1"/>
          </p:cNvSpPr>
          <p:nvPr>
            <p:ph type="ctrTitle"/>
          </p:nvPr>
        </p:nvSpPr>
        <p:spPr>
          <a:xfrm>
            <a:off x="685800" y="2130425"/>
            <a:ext cx="7772400" cy="1470025"/>
          </a:xfrm>
        </p:spPr>
        <p:txBody>
          <a:bodyPr/>
          <a:lstStyle/>
          <a:p>
            <a:r>
              <a:rPr lang="el-GR" smtClean="0"/>
              <a:t>Kλικ για επεξεργασία του τίτλου</a:t>
            </a:r>
            <a:endParaRPr lang="el-GR"/>
          </a:p>
        </p:txBody>
      </p:sp>
      <p:sp>
        <p:nvSpPr>
          <p:cNvPr id="3" name="2 - Υπότιτλος"/>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Κάντε κλικ για να επεξεργαστείτε τον υπότιτλο του υποδείγματος</a:t>
            </a:r>
            <a:endParaRPr lang="el-GR"/>
          </a:p>
        </p:txBody>
      </p:sp>
      <p:sp>
        <p:nvSpPr>
          <p:cNvPr id="4" name="3 - Θέση ημερομηνίας"/>
          <p:cNvSpPr>
            <a:spLocks noGrp="1"/>
          </p:cNvSpPr>
          <p:nvPr>
            <p:ph type="dt" sz="half" idx="10"/>
          </p:nvPr>
        </p:nvSpPr>
        <p:spPr/>
        <p:txBody>
          <a:bodyPr/>
          <a:lstStyle/>
          <a:p>
            <a:fld id="{A5830AD6-C944-401C-8FFB-EC63EDF3C08F}" type="datetime1">
              <a:rPr lang="el-GR" smtClean="0"/>
              <a:t>7/5/2018</a:t>
            </a:fld>
            <a:endParaRPr lang="el-GR"/>
          </a:p>
        </p:txBody>
      </p:sp>
      <p:sp>
        <p:nvSpPr>
          <p:cNvPr id="5" name="4 - Θέση υποσέλιδου"/>
          <p:cNvSpPr>
            <a:spLocks noGrp="1"/>
          </p:cNvSpPr>
          <p:nvPr>
            <p:ph type="ftr" sz="quarter" idx="11"/>
          </p:nvPr>
        </p:nvSpPr>
        <p:spPr/>
        <p:txBody>
          <a:bodyPr/>
          <a:lstStyle/>
          <a:p>
            <a:r>
              <a:rPr lang="el-GR" smtClean="0"/>
              <a:t>Η ΒΑΡΥΤΗΤΑ</a:t>
            </a:r>
            <a:endParaRPr lang="el-GR"/>
          </a:p>
        </p:txBody>
      </p:sp>
      <p:sp>
        <p:nvSpPr>
          <p:cNvPr id="6" name="5 - Θέση αριθμού διαφάνειας"/>
          <p:cNvSpPr>
            <a:spLocks noGrp="1"/>
          </p:cNvSpPr>
          <p:nvPr>
            <p:ph type="sldNum" sz="quarter" idx="12"/>
          </p:nvPr>
        </p:nvSpPr>
        <p:spPr/>
        <p:txBody>
          <a:bodyPr/>
          <a:lstStyle/>
          <a:p>
            <a:fld id="{2F2AE971-DFE9-4AE3-9F67-27466F6F5D19}" type="slidenum">
              <a:rPr lang="el-GR" smtClean="0"/>
              <a:t>‹#›</a:t>
            </a:fld>
            <a:endParaRPr lang="el-G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κατακόρυφου κειμένου"/>
          <p:cNvSpPr>
            <a:spLocks noGrp="1"/>
          </p:cNvSpPr>
          <p:nvPr>
            <p:ph type="body" orient="vert" idx="1"/>
          </p:nvPr>
        </p:nvSpPr>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D7B0E325-11A8-4840-A18F-4A56CE9587F6}" type="datetime1">
              <a:rPr lang="el-GR" smtClean="0"/>
              <a:t>7/5/2018</a:t>
            </a:fld>
            <a:endParaRPr lang="el-GR"/>
          </a:p>
        </p:txBody>
      </p:sp>
      <p:sp>
        <p:nvSpPr>
          <p:cNvPr id="5" name="4 - Θέση υποσέλιδου"/>
          <p:cNvSpPr>
            <a:spLocks noGrp="1"/>
          </p:cNvSpPr>
          <p:nvPr>
            <p:ph type="ftr" sz="quarter" idx="11"/>
          </p:nvPr>
        </p:nvSpPr>
        <p:spPr/>
        <p:txBody>
          <a:bodyPr/>
          <a:lstStyle/>
          <a:p>
            <a:r>
              <a:rPr lang="el-GR" smtClean="0"/>
              <a:t>Η ΒΑΡΥΤΗΤΑ</a:t>
            </a:r>
            <a:endParaRPr lang="el-GR"/>
          </a:p>
        </p:txBody>
      </p:sp>
      <p:sp>
        <p:nvSpPr>
          <p:cNvPr id="6" name="5 - Θέση αριθμού διαφάνειας"/>
          <p:cNvSpPr>
            <a:spLocks noGrp="1"/>
          </p:cNvSpPr>
          <p:nvPr>
            <p:ph type="sldNum" sz="quarter" idx="12"/>
          </p:nvPr>
        </p:nvSpPr>
        <p:spPr/>
        <p:txBody>
          <a:bodyPr/>
          <a:lstStyle/>
          <a:p>
            <a:fld id="{2F2AE971-DFE9-4AE3-9F67-27466F6F5D19}" type="slidenum">
              <a:rPr lang="el-GR" smtClean="0"/>
              <a:t>‹#›</a:t>
            </a:fld>
            <a:endParaRPr lang="el-G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1 - Κατακόρυφος τίτλος"/>
          <p:cNvSpPr>
            <a:spLocks noGrp="1"/>
          </p:cNvSpPr>
          <p:nvPr>
            <p:ph type="title" orient="vert"/>
          </p:nvPr>
        </p:nvSpPr>
        <p:spPr>
          <a:xfrm>
            <a:off x="6629400" y="274638"/>
            <a:ext cx="2057400" cy="5851525"/>
          </a:xfrm>
        </p:spPr>
        <p:txBody>
          <a:bodyPr vert="eaVert"/>
          <a:lstStyle/>
          <a:p>
            <a:r>
              <a:rPr lang="el-GR" smtClean="0"/>
              <a:t>Kλικ για επεξεργασία του τίτλου</a:t>
            </a:r>
            <a:endParaRPr lang="el-GR"/>
          </a:p>
        </p:txBody>
      </p:sp>
      <p:sp>
        <p:nvSpPr>
          <p:cNvPr id="3" name="2 - Θέση κατακόρυφου κειμένου"/>
          <p:cNvSpPr>
            <a:spLocks noGrp="1"/>
          </p:cNvSpPr>
          <p:nvPr>
            <p:ph type="body" orient="vert" idx="1"/>
          </p:nvPr>
        </p:nvSpPr>
        <p:spPr>
          <a:xfrm>
            <a:off x="457200" y="274638"/>
            <a:ext cx="6019800" cy="5851525"/>
          </a:xfrm>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3AD8794D-0302-4AC8-94F7-E11E01267AE2}" type="datetime1">
              <a:rPr lang="el-GR" smtClean="0"/>
              <a:t>7/5/2018</a:t>
            </a:fld>
            <a:endParaRPr lang="el-GR"/>
          </a:p>
        </p:txBody>
      </p:sp>
      <p:sp>
        <p:nvSpPr>
          <p:cNvPr id="5" name="4 - Θέση υποσέλιδου"/>
          <p:cNvSpPr>
            <a:spLocks noGrp="1"/>
          </p:cNvSpPr>
          <p:nvPr>
            <p:ph type="ftr" sz="quarter" idx="11"/>
          </p:nvPr>
        </p:nvSpPr>
        <p:spPr/>
        <p:txBody>
          <a:bodyPr/>
          <a:lstStyle/>
          <a:p>
            <a:r>
              <a:rPr lang="el-GR" smtClean="0"/>
              <a:t>Η ΒΑΡΥΤΗΤΑ</a:t>
            </a:r>
            <a:endParaRPr lang="el-GR"/>
          </a:p>
        </p:txBody>
      </p:sp>
      <p:sp>
        <p:nvSpPr>
          <p:cNvPr id="6" name="5 - Θέση αριθμού διαφάνειας"/>
          <p:cNvSpPr>
            <a:spLocks noGrp="1"/>
          </p:cNvSpPr>
          <p:nvPr>
            <p:ph type="sldNum" sz="quarter" idx="12"/>
          </p:nvPr>
        </p:nvSpPr>
        <p:spPr/>
        <p:txBody>
          <a:bodyPr/>
          <a:lstStyle/>
          <a:p>
            <a:fld id="{2F2AE971-DFE9-4AE3-9F67-27466F6F5D19}" type="slidenum">
              <a:rPr lang="el-GR" smtClean="0"/>
              <a:t>‹#›</a:t>
            </a:fld>
            <a:endParaRPr lang="el-G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περιεχομένου"/>
          <p:cNvSpPr>
            <a:spLocks noGrp="1"/>
          </p:cNvSpPr>
          <p:nvPr>
            <p:ph idx="1"/>
          </p:nvPr>
        </p:nvSpPr>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9B7B44B5-77D1-48A5-84E3-D5DE222DECA3}" type="datetime1">
              <a:rPr lang="el-GR" smtClean="0"/>
              <a:t>7/5/2018</a:t>
            </a:fld>
            <a:endParaRPr lang="el-GR"/>
          </a:p>
        </p:txBody>
      </p:sp>
      <p:sp>
        <p:nvSpPr>
          <p:cNvPr id="5" name="4 - Θέση υποσέλιδου"/>
          <p:cNvSpPr>
            <a:spLocks noGrp="1"/>
          </p:cNvSpPr>
          <p:nvPr>
            <p:ph type="ftr" sz="quarter" idx="11"/>
          </p:nvPr>
        </p:nvSpPr>
        <p:spPr/>
        <p:txBody>
          <a:bodyPr/>
          <a:lstStyle/>
          <a:p>
            <a:r>
              <a:rPr lang="el-GR" smtClean="0"/>
              <a:t>Η ΒΑΡΥΤΗΤΑ</a:t>
            </a:r>
            <a:endParaRPr lang="el-GR"/>
          </a:p>
        </p:txBody>
      </p:sp>
      <p:sp>
        <p:nvSpPr>
          <p:cNvPr id="6" name="5 - Θέση αριθμού διαφάνειας"/>
          <p:cNvSpPr>
            <a:spLocks noGrp="1"/>
          </p:cNvSpPr>
          <p:nvPr>
            <p:ph type="sldNum" sz="quarter" idx="12"/>
          </p:nvPr>
        </p:nvSpPr>
        <p:spPr/>
        <p:txBody>
          <a:bodyPr/>
          <a:lstStyle/>
          <a:p>
            <a:fld id="{2F2AE971-DFE9-4AE3-9F67-27466F6F5D19}" type="slidenum">
              <a:rPr lang="el-GR" smtClean="0"/>
              <a:t>‹#›</a:t>
            </a:fld>
            <a:endParaRPr lang="el-G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1 - Τίτλος"/>
          <p:cNvSpPr>
            <a:spLocks noGrp="1"/>
          </p:cNvSpPr>
          <p:nvPr>
            <p:ph type="title"/>
          </p:nvPr>
        </p:nvSpPr>
        <p:spPr>
          <a:xfrm>
            <a:off x="722313" y="4406900"/>
            <a:ext cx="7772400" cy="1362075"/>
          </a:xfrm>
        </p:spPr>
        <p:txBody>
          <a:bodyPr anchor="t"/>
          <a:lstStyle>
            <a:lvl1pPr algn="l">
              <a:defRPr sz="4000" b="1" cap="all"/>
            </a:lvl1p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Kλικ για επεξεργασία των στυλ του υποδείγματος</a:t>
            </a:r>
          </a:p>
        </p:txBody>
      </p:sp>
      <p:sp>
        <p:nvSpPr>
          <p:cNvPr id="4" name="3 - Θέση ημερομηνίας"/>
          <p:cNvSpPr>
            <a:spLocks noGrp="1"/>
          </p:cNvSpPr>
          <p:nvPr>
            <p:ph type="dt" sz="half" idx="10"/>
          </p:nvPr>
        </p:nvSpPr>
        <p:spPr/>
        <p:txBody>
          <a:bodyPr/>
          <a:lstStyle/>
          <a:p>
            <a:fld id="{234BC27C-E517-441C-BBF0-95323ABA4BDF}" type="datetime1">
              <a:rPr lang="el-GR" smtClean="0"/>
              <a:t>7/5/2018</a:t>
            </a:fld>
            <a:endParaRPr lang="el-GR"/>
          </a:p>
        </p:txBody>
      </p:sp>
      <p:sp>
        <p:nvSpPr>
          <p:cNvPr id="5" name="4 - Θέση υποσέλιδου"/>
          <p:cNvSpPr>
            <a:spLocks noGrp="1"/>
          </p:cNvSpPr>
          <p:nvPr>
            <p:ph type="ftr" sz="quarter" idx="11"/>
          </p:nvPr>
        </p:nvSpPr>
        <p:spPr/>
        <p:txBody>
          <a:bodyPr/>
          <a:lstStyle/>
          <a:p>
            <a:r>
              <a:rPr lang="el-GR" smtClean="0"/>
              <a:t>Η ΒΑΡΥΤΗΤΑ</a:t>
            </a:r>
            <a:endParaRPr lang="el-GR"/>
          </a:p>
        </p:txBody>
      </p:sp>
      <p:sp>
        <p:nvSpPr>
          <p:cNvPr id="6" name="5 - Θέση αριθμού διαφάνειας"/>
          <p:cNvSpPr>
            <a:spLocks noGrp="1"/>
          </p:cNvSpPr>
          <p:nvPr>
            <p:ph type="sldNum" sz="quarter" idx="12"/>
          </p:nvPr>
        </p:nvSpPr>
        <p:spPr/>
        <p:txBody>
          <a:bodyPr/>
          <a:lstStyle/>
          <a:p>
            <a:fld id="{2F2AE971-DFE9-4AE3-9F67-27466F6F5D19}" type="slidenum">
              <a:rPr lang="el-GR" smtClean="0"/>
              <a:t>‹#›</a:t>
            </a:fld>
            <a:endParaRPr lang="el-G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περιεχομένου"/>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περιεχομένου"/>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ημερομηνίας"/>
          <p:cNvSpPr>
            <a:spLocks noGrp="1"/>
          </p:cNvSpPr>
          <p:nvPr>
            <p:ph type="dt" sz="half" idx="10"/>
          </p:nvPr>
        </p:nvSpPr>
        <p:spPr/>
        <p:txBody>
          <a:bodyPr/>
          <a:lstStyle/>
          <a:p>
            <a:fld id="{65625648-A903-49C7-AAB4-9746B8482037}" type="datetime1">
              <a:rPr lang="el-GR" smtClean="0"/>
              <a:t>7/5/2018</a:t>
            </a:fld>
            <a:endParaRPr lang="el-GR"/>
          </a:p>
        </p:txBody>
      </p:sp>
      <p:sp>
        <p:nvSpPr>
          <p:cNvPr id="6" name="5 - Θέση υποσέλιδου"/>
          <p:cNvSpPr>
            <a:spLocks noGrp="1"/>
          </p:cNvSpPr>
          <p:nvPr>
            <p:ph type="ftr" sz="quarter" idx="11"/>
          </p:nvPr>
        </p:nvSpPr>
        <p:spPr/>
        <p:txBody>
          <a:bodyPr/>
          <a:lstStyle/>
          <a:p>
            <a:r>
              <a:rPr lang="el-GR" smtClean="0"/>
              <a:t>Η ΒΑΡΥΤΗΤΑ</a:t>
            </a:r>
            <a:endParaRPr lang="el-GR"/>
          </a:p>
        </p:txBody>
      </p:sp>
      <p:sp>
        <p:nvSpPr>
          <p:cNvPr id="7" name="6 - Θέση αριθμού διαφάνειας"/>
          <p:cNvSpPr>
            <a:spLocks noGrp="1"/>
          </p:cNvSpPr>
          <p:nvPr>
            <p:ph type="sldNum" sz="quarter" idx="12"/>
          </p:nvPr>
        </p:nvSpPr>
        <p:spPr/>
        <p:txBody>
          <a:bodyPr/>
          <a:lstStyle/>
          <a:p>
            <a:fld id="{2F2AE971-DFE9-4AE3-9F67-27466F6F5D19}" type="slidenum">
              <a:rPr lang="el-GR" smtClean="0"/>
              <a:t>‹#›</a:t>
            </a:fld>
            <a:endParaRPr lang="el-G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lvl1pPr>
              <a:defRPr/>
            </a:lvl1p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4" name="3 - Θέση περιεχομένου"/>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κειμένου"/>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6" name="5 - Θέση περιεχομένου"/>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7" name="6 - Θέση ημερομηνίας"/>
          <p:cNvSpPr>
            <a:spLocks noGrp="1"/>
          </p:cNvSpPr>
          <p:nvPr>
            <p:ph type="dt" sz="half" idx="10"/>
          </p:nvPr>
        </p:nvSpPr>
        <p:spPr/>
        <p:txBody>
          <a:bodyPr/>
          <a:lstStyle/>
          <a:p>
            <a:fld id="{B50536F1-2503-417E-8C60-549E71A7212C}" type="datetime1">
              <a:rPr lang="el-GR" smtClean="0"/>
              <a:t>7/5/2018</a:t>
            </a:fld>
            <a:endParaRPr lang="el-GR"/>
          </a:p>
        </p:txBody>
      </p:sp>
      <p:sp>
        <p:nvSpPr>
          <p:cNvPr id="8" name="7 - Θέση υποσέλιδου"/>
          <p:cNvSpPr>
            <a:spLocks noGrp="1"/>
          </p:cNvSpPr>
          <p:nvPr>
            <p:ph type="ftr" sz="quarter" idx="11"/>
          </p:nvPr>
        </p:nvSpPr>
        <p:spPr/>
        <p:txBody>
          <a:bodyPr/>
          <a:lstStyle/>
          <a:p>
            <a:r>
              <a:rPr lang="el-GR" smtClean="0"/>
              <a:t>Η ΒΑΡΥΤΗΤΑ</a:t>
            </a:r>
            <a:endParaRPr lang="el-GR"/>
          </a:p>
        </p:txBody>
      </p:sp>
      <p:sp>
        <p:nvSpPr>
          <p:cNvPr id="9" name="8 - Θέση αριθμού διαφάνειας"/>
          <p:cNvSpPr>
            <a:spLocks noGrp="1"/>
          </p:cNvSpPr>
          <p:nvPr>
            <p:ph type="sldNum" sz="quarter" idx="12"/>
          </p:nvPr>
        </p:nvSpPr>
        <p:spPr/>
        <p:txBody>
          <a:bodyPr/>
          <a:lstStyle/>
          <a:p>
            <a:fld id="{2F2AE971-DFE9-4AE3-9F67-27466F6F5D19}" type="slidenum">
              <a:rPr lang="el-GR" smtClean="0"/>
              <a:t>‹#›</a:t>
            </a:fld>
            <a:endParaRPr lang="el-G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ημερομηνίας"/>
          <p:cNvSpPr>
            <a:spLocks noGrp="1"/>
          </p:cNvSpPr>
          <p:nvPr>
            <p:ph type="dt" sz="half" idx="10"/>
          </p:nvPr>
        </p:nvSpPr>
        <p:spPr/>
        <p:txBody>
          <a:bodyPr/>
          <a:lstStyle/>
          <a:p>
            <a:fld id="{C83E685B-D7A5-42B1-B5D7-A751D835D2C1}" type="datetime1">
              <a:rPr lang="el-GR" smtClean="0"/>
              <a:t>7/5/2018</a:t>
            </a:fld>
            <a:endParaRPr lang="el-GR"/>
          </a:p>
        </p:txBody>
      </p:sp>
      <p:sp>
        <p:nvSpPr>
          <p:cNvPr id="4" name="3 - Θέση υποσέλιδου"/>
          <p:cNvSpPr>
            <a:spLocks noGrp="1"/>
          </p:cNvSpPr>
          <p:nvPr>
            <p:ph type="ftr" sz="quarter" idx="11"/>
          </p:nvPr>
        </p:nvSpPr>
        <p:spPr/>
        <p:txBody>
          <a:bodyPr/>
          <a:lstStyle/>
          <a:p>
            <a:r>
              <a:rPr lang="el-GR" smtClean="0"/>
              <a:t>Η ΒΑΡΥΤΗΤΑ</a:t>
            </a:r>
            <a:endParaRPr lang="el-GR"/>
          </a:p>
        </p:txBody>
      </p:sp>
      <p:sp>
        <p:nvSpPr>
          <p:cNvPr id="5" name="4 - Θέση αριθμού διαφάνειας"/>
          <p:cNvSpPr>
            <a:spLocks noGrp="1"/>
          </p:cNvSpPr>
          <p:nvPr>
            <p:ph type="sldNum" sz="quarter" idx="12"/>
          </p:nvPr>
        </p:nvSpPr>
        <p:spPr/>
        <p:txBody>
          <a:bodyPr/>
          <a:lstStyle/>
          <a:p>
            <a:fld id="{2F2AE971-DFE9-4AE3-9F67-27466F6F5D19}" type="slidenum">
              <a:rPr lang="el-GR" smtClean="0"/>
              <a:t>‹#›</a:t>
            </a:fld>
            <a:endParaRPr lang="el-G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1 - Θέση ημερομηνίας"/>
          <p:cNvSpPr>
            <a:spLocks noGrp="1"/>
          </p:cNvSpPr>
          <p:nvPr>
            <p:ph type="dt" sz="half" idx="10"/>
          </p:nvPr>
        </p:nvSpPr>
        <p:spPr/>
        <p:txBody>
          <a:bodyPr/>
          <a:lstStyle/>
          <a:p>
            <a:fld id="{0001FE57-044E-4A3F-AF7F-B932EDBDBF9A}" type="datetime1">
              <a:rPr lang="el-GR" smtClean="0"/>
              <a:t>7/5/2018</a:t>
            </a:fld>
            <a:endParaRPr lang="el-GR"/>
          </a:p>
        </p:txBody>
      </p:sp>
      <p:sp>
        <p:nvSpPr>
          <p:cNvPr id="3" name="2 - Θέση υποσέλιδου"/>
          <p:cNvSpPr>
            <a:spLocks noGrp="1"/>
          </p:cNvSpPr>
          <p:nvPr>
            <p:ph type="ftr" sz="quarter" idx="11"/>
          </p:nvPr>
        </p:nvSpPr>
        <p:spPr/>
        <p:txBody>
          <a:bodyPr/>
          <a:lstStyle/>
          <a:p>
            <a:r>
              <a:rPr lang="el-GR" smtClean="0"/>
              <a:t>Η ΒΑΡΥΤΗΤΑ</a:t>
            </a:r>
            <a:endParaRPr lang="el-GR"/>
          </a:p>
        </p:txBody>
      </p:sp>
      <p:sp>
        <p:nvSpPr>
          <p:cNvPr id="4" name="3 - Θέση αριθμού διαφάνειας"/>
          <p:cNvSpPr>
            <a:spLocks noGrp="1"/>
          </p:cNvSpPr>
          <p:nvPr>
            <p:ph type="sldNum" sz="quarter" idx="12"/>
          </p:nvPr>
        </p:nvSpPr>
        <p:spPr/>
        <p:txBody>
          <a:bodyPr/>
          <a:lstStyle/>
          <a:p>
            <a:fld id="{2F2AE971-DFE9-4AE3-9F67-27466F6F5D19}" type="slidenum">
              <a:rPr lang="el-GR" smtClean="0"/>
              <a:t>‹#›</a:t>
            </a:fld>
            <a:endParaRPr lang="el-G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3050"/>
            <a:ext cx="3008313" cy="1162050"/>
          </a:xfrm>
        </p:spPr>
        <p:txBody>
          <a:bodyPr anchor="b"/>
          <a:lstStyle>
            <a:lvl1pPr algn="l">
              <a:defRPr sz="2000" b="1"/>
            </a:lvl1pPr>
          </a:lstStyle>
          <a:p>
            <a:r>
              <a:rPr lang="el-GR" smtClean="0"/>
              <a:t>Kλικ για επεξεργασία του τίτλου</a:t>
            </a:r>
            <a:endParaRPr lang="el-GR"/>
          </a:p>
        </p:txBody>
      </p:sp>
      <p:sp>
        <p:nvSpPr>
          <p:cNvPr id="3" name="2 - Θέση περιεχομένου"/>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κειμένου"/>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BC2B9DF9-FFFC-41AC-8367-9A0B083626EE}" type="datetime1">
              <a:rPr lang="el-GR" smtClean="0"/>
              <a:t>7/5/2018</a:t>
            </a:fld>
            <a:endParaRPr lang="el-GR"/>
          </a:p>
        </p:txBody>
      </p:sp>
      <p:sp>
        <p:nvSpPr>
          <p:cNvPr id="6" name="5 - Θέση υποσέλιδου"/>
          <p:cNvSpPr>
            <a:spLocks noGrp="1"/>
          </p:cNvSpPr>
          <p:nvPr>
            <p:ph type="ftr" sz="quarter" idx="11"/>
          </p:nvPr>
        </p:nvSpPr>
        <p:spPr/>
        <p:txBody>
          <a:bodyPr/>
          <a:lstStyle/>
          <a:p>
            <a:r>
              <a:rPr lang="el-GR" smtClean="0"/>
              <a:t>Η ΒΑΡΥΤΗΤΑ</a:t>
            </a:r>
            <a:endParaRPr lang="el-GR"/>
          </a:p>
        </p:txBody>
      </p:sp>
      <p:sp>
        <p:nvSpPr>
          <p:cNvPr id="7" name="6 - Θέση αριθμού διαφάνειας"/>
          <p:cNvSpPr>
            <a:spLocks noGrp="1"/>
          </p:cNvSpPr>
          <p:nvPr>
            <p:ph type="sldNum" sz="quarter" idx="12"/>
          </p:nvPr>
        </p:nvSpPr>
        <p:spPr/>
        <p:txBody>
          <a:bodyPr/>
          <a:lstStyle/>
          <a:p>
            <a:fld id="{2F2AE971-DFE9-4AE3-9F67-27466F6F5D19}" type="slidenum">
              <a:rPr lang="el-GR" smtClean="0"/>
              <a:t>‹#›</a:t>
            </a:fld>
            <a:endParaRPr lang="el-G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1792288" y="4800600"/>
            <a:ext cx="5486400" cy="566738"/>
          </a:xfrm>
        </p:spPr>
        <p:txBody>
          <a:bodyPr anchor="b"/>
          <a:lstStyle>
            <a:lvl1pPr algn="l">
              <a:defRPr sz="2000" b="1"/>
            </a:lvl1pPr>
          </a:lstStyle>
          <a:p>
            <a:r>
              <a:rPr lang="el-GR" smtClean="0"/>
              <a:t>Kλικ για επεξεργασία του τίτλου</a:t>
            </a:r>
            <a:endParaRPr lang="el-GR"/>
          </a:p>
        </p:txBody>
      </p:sp>
      <p:sp>
        <p:nvSpPr>
          <p:cNvPr id="3" name="2 - Θέση εικόνας"/>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3 - Θέση κειμένου"/>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93B525E6-3635-4F68-90C5-F32A4CEBC09A}" type="datetime1">
              <a:rPr lang="el-GR" smtClean="0"/>
              <a:t>7/5/2018</a:t>
            </a:fld>
            <a:endParaRPr lang="el-GR"/>
          </a:p>
        </p:txBody>
      </p:sp>
      <p:sp>
        <p:nvSpPr>
          <p:cNvPr id="6" name="5 - Θέση υποσέλιδου"/>
          <p:cNvSpPr>
            <a:spLocks noGrp="1"/>
          </p:cNvSpPr>
          <p:nvPr>
            <p:ph type="ftr" sz="quarter" idx="11"/>
          </p:nvPr>
        </p:nvSpPr>
        <p:spPr/>
        <p:txBody>
          <a:bodyPr/>
          <a:lstStyle/>
          <a:p>
            <a:r>
              <a:rPr lang="el-GR" smtClean="0"/>
              <a:t>Η ΒΑΡΥΤΗΤΑ</a:t>
            </a:r>
            <a:endParaRPr lang="el-GR"/>
          </a:p>
        </p:txBody>
      </p:sp>
      <p:sp>
        <p:nvSpPr>
          <p:cNvPr id="7" name="6 - Θέση αριθμού διαφάνειας"/>
          <p:cNvSpPr>
            <a:spLocks noGrp="1"/>
          </p:cNvSpPr>
          <p:nvPr>
            <p:ph type="sldNum" sz="quarter" idx="12"/>
          </p:nvPr>
        </p:nvSpPr>
        <p:spPr/>
        <p:txBody>
          <a:bodyPr/>
          <a:lstStyle/>
          <a:p>
            <a:fld id="{2F2AE971-DFE9-4AE3-9F67-27466F6F5D19}" type="slidenum">
              <a:rPr lang="el-GR" smtClean="0"/>
              <a:t>‹#›</a:t>
            </a:fld>
            <a:endParaRPr lang="el-G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τίτλου"/>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F7440BA-796D-4C67-BEB3-4AEA00A4F198}" type="datetime1">
              <a:rPr lang="el-GR" smtClean="0"/>
              <a:t>7/5/2018</a:t>
            </a:fld>
            <a:endParaRPr lang="el-GR"/>
          </a:p>
        </p:txBody>
      </p:sp>
      <p:sp>
        <p:nvSpPr>
          <p:cNvPr id="5" name="4 - Θέση υποσέλιδου"/>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l-GR" smtClean="0"/>
              <a:t>Η ΒΑΡΥΤΗΤΑ</a:t>
            </a:r>
            <a:endParaRPr lang="el-GR"/>
          </a:p>
        </p:txBody>
      </p:sp>
      <p:sp>
        <p:nvSpPr>
          <p:cNvPr id="6" name="5 - Θέση αριθμού διαφάνειας"/>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F2AE971-DFE9-4AE3-9F67-27466F6F5D19}" type="slidenum">
              <a:rPr lang="el-GR" smtClean="0"/>
              <a:t>‹#›</a:t>
            </a:fld>
            <a:endParaRPr lang="el-G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el.wikipedia.org/wiki/%CE%9C%CE%AC%CE%B6%CE%B1" TargetMode="External"/><Relationship Id="rId2" Type="http://schemas.openxmlformats.org/officeDocument/2006/relationships/hyperlink" Target="https://el.wikipedia.org/wiki/%CE%A6%CF%85%CF%83%CE%B9%CE%BA%CE%AE" TargetMode="External"/><Relationship Id="rId1" Type="http://schemas.openxmlformats.org/officeDocument/2006/relationships/slideLayout" Target="../slideLayouts/slideLayout2.xml"/><Relationship Id="rId6" Type="http://schemas.openxmlformats.org/officeDocument/2006/relationships/image" Target="../media/image2.jpeg"/><Relationship Id="rId5" Type="http://schemas.openxmlformats.org/officeDocument/2006/relationships/hyperlink" Target="https://el.wikipedia.org/wiki/%CE%89%CE%BB%CE%B9%CE%BF" TargetMode="External"/><Relationship Id="rId4" Type="http://schemas.openxmlformats.org/officeDocument/2006/relationships/hyperlink" Target="https://el.wikipedia.org/wiki/%CE%93%CE%B7" TargetMode="External"/></Relationships>
</file>

<file path=ppt/slides/_rels/slide3.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hyperlink" Target="https://el.wikipedia.org/wiki/%CE%92%CF%81%CE%B1%CF%87%CE%BC%CE%B1%CE%B3%CE%BA%CE%BF%CF%8D%CF%80%CF%84%CE%B1" TargetMode="External"/><Relationship Id="rId7" Type="http://schemas.openxmlformats.org/officeDocument/2006/relationships/hyperlink" Target="https://el.wikipedia.org/wiki/%CE%A0%CE%B1%CF%81%CE%AC%CE%B4%CE%BF%CE%BE%CE%BF_%CF%84%CE%BF%CF%85_%CE%9C%CF%80%CE%AD%CE%BD%CF%84%CE%BB%CE%B5%CF%8A" TargetMode="External"/><Relationship Id="rId2" Type="http://schemas.openxmlformats.org/officeDocument/2006/relationships/hyperlink" Target="https://el.wikipedia.org/wiki/%CE%91%CF%81%CE%B9%CF%83%CF%84%CE%BF%CF%84%CE%AD%CE%BB%CE%B7%CF%82" TargetMode="External"/><Relationship Id="rId1" Type="http://schemas.openxmlformats.org/officeDocument/2006/relationships/slideLayout" Target="../slideLayouts/slideLayout2.xml"/><Relationship Id="rId6" Type="http://schemas.openxmlformats.org/officeDocument/2006/relationships/hyperlink" Target="https://el.wikipedia.org/wiki/Philosophiae_Naturalis_Principia_Mathematica" TargetMode="External"/><Relationship Id="rId5" Type="http://schemas.openxmlformats.org/officeDocument/2006/relationships/hyperlink" Target="https://el.wikipedia.org/wiki/%CE%99%CF%83%CE%B1%CE%AC%CE%BA_%CE%9D%CE%B5%CF%8D%CF%84%CF%89%CE%BD" TargetMode="External"/><Relationship Id="rId4" Type="http://schemas.openxmlformats.org/officeDocument/2006/relationships/hyperlink" Target="https://el.wikipedia.org/wiki/1687" TargetMode="Externa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2" Type="http://schemas.openxmlformats.org/officeDocument/2006/relationships/image" Target="../media/image4.jpe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a:xfrm>
            <a:off x="0" y="1"/>
            <a:ext cx="9144000" cy="5143511"/>
          </a:xfrm>
          <a:solidFill>
            <a:schemeClr val="tx1"/>
          </a:solidFill>
        </p:spPr>
        <p:txBody>
          <a:bodyPr/>
          <a:lstStyle/>
          <a:p>
            <a:r>
              <a:rPr lang="el-GR" dirty="0" smtClean="0">
                <a:solidFill>
                  <a:schemeClr val="bg1"/>
                </a:solidFill>
              </a:rPr>
              <a:t>Η ΒΑΡΥΤΗΤΑ</a:t>
            </a:r>
            <a:endParaRPr lang="el-GR" dirty="0">
              <a:solidFill>
                <a:schemeClr val="bg1"/>
              </a:solidFill>
            </a:endParaRPr>
          </a:p>
        </p:txBody>
      </p:sp>
      <p:sp>
        <p:nvSpPr>
          <p:cNvPr id="3" name="2 - Υπότιτλος"/>
          <p:cNvSpPr>
            <a:spLocks noGrp="1"/>
          </p:cNvSpPr>
          <p:nvPr>
            <p:ph type="subTitle" idx="1"/>
          </p:nvPr>
        </p:nvSpPr>
        <p:spPr/>
        <p:txBody>
          <a:bodyPr/>
          <a:lstStyle/>
          <a:p>
            <a:r>
              <a:rPr lang="el-GR" dirty="0" smtClean="0">
                <a:solidFill>
                  <a:schemeClr val="bg1"/>
                </a:solidFill>
              </a:rPr>
              <a:t>ΕΥΘΥΜΙΑΔΟΥ ΕΥΘΥΜΙΑ</a:t>
            </a:r>
            <a:endParaRPr lang="el-GR" dirty="0">
              <a:solidFill>
                <a:schemeClr val="bg1"/>
              </a:solidFill>
            </a:endParaRPr>
          </a:p>
        </p:txBody>
      </p:sp>
      <p:sp>
        <p:nvSpPr>
          <p:cNvPr id="7" name="6 - Θέση αριθμού διαφάνειας"/>
          <p:cNvSpPr>
            <a:spLocks noGrp="1"/>
          </p:cNvSpPr>
          <p:nvPr>
            <p:ph type="sldNum" sz="quarter" idx="12"/>
          </p:nvPr>
        </p:nvSpPr>
        <p:spPr/>
        <p:txBody>
          <a:bodyPr/>
          <a:lstStyle/>
          <a:p>
            <a:fld id="{2F2AE971-DFE9-4AE3-9F67-27466F6F5D19}" type="slidenum">
              <a:rPr lang="el-GR" smtClean="0"/>
              <a:t>1</a:t>
            </a:fld>
            <a:endParaRPr lang="el-GR"/>
          </a:p>
        </p:txBody>
      </p:sp>
      <p:sp>
        <p:nvSpPr>
          <p:cNvPr id="8" name="7 - Θέση υποσέλιδου"/>
          <p:cNvSpPr>
            <a:spLocks noGrp="1"/>
          </p:cNvSpPr>
          <p:nvPr>
            <p:ph type="ftr" sz="quarter" idx="11"/>
          </p:nvPr>
        </p:nvSpPr>
        <p:spPr/>
        <p:txBody>
          <a:bodyPr/>
          <a:lstStyle/>
          <a:p>
            <a:r>
              <a:rPr lang="el-GR" dirty="0" smtClean="0"/>
              <a:t>Η ΒΑΡΥΤΗΤΑ</a:t>
            </a:r>
            <a:endParaRPr lang="el-GR" dirty="0"/>
          </a:p>
        </p:txBody>
      </p:sp>
      <p:pic>
        <p:nvPicPr>
          <p:cNvPr id="9" name="8 - Εικόνα" descr="maxresdefault.jpg"/>
          <p:cNvPicPr>
            <a:picLocks noChangeAspect="1"/>
          </p:cNvPicPr>
          <p:nvPr/>
        </p:nvPicPr>
        <p:blipFill>
          <a:blip r:embed="rId3" cstate="print"/>
          <a:stretch>
            <a:fillRect/>
          </a:stretch>
        </p:blipFill>
        <p:spPr>
          <a:xfrm>
            <a:off x="0" y="5143512"/>
            <a:ext cx="2571768" cy="1714488"/>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0" y="0"/>
            <a:ext cx="9144000" cy="1500174"/>
          </a:xfrm>
          <a:solidFill>
            <a:schemeClr val="tx1"/>
          </a:solidFill>
        </p:spPr>
        <p:txBody>
          <a:bodyPr/>
          <a:lstStyle/>
          <a:p>
            <a:r>
              <a:rPr lang="el-GR" dirty="0" smtClean="0">
                <a:solidFill>
                  <a:schemeClr val="bg1"/>
                </a:solidFill>
              </a:rPr>
              <a:t>Η ΒΑΡΥΤΗΤΑ</a:t>
            </a:r>
            <a:endParaRPr lang="el-GR" dirty="0">
              <a:solidFill>
                <a:schemeClr val="bg1"/>
              </a:solidFill>
            </a:endParaRPr>
          </a:p>
        </p:txBody>
      </p:sp>
      <p:sp>
        <p:nvSpPr>
          <p:cNvPr id="3" name="2 - Θέση περιεχομένου"/>
          <p:cNvSpPr>
            <a:spLocks noGrp="1"/>
          </p:cNvSpPr>
          <p:nvPr>
            <p:ph idx="1"/>
          </p:nvPr>
        </p:nvSpPr>
        <p:spPr>
          <a:xfrm>
            <a:off x="357158" y="1600200"/>
            <a:ext cx="8329642" cy="3971940"/>
          </a:xfrm>
        </p:spPr>
        <p:txBody>
          <a:bodyPr>
            <a:normAutofit fontScale="62500" lnSpcReduction="20000"/>
          </a:bodyPr>
          <a:lstStyle/>
          <a:p>
            <a:pPr>
              <a:buNone/>
            </a:pPr>
            <a:r>
              <a:rPr lang="el-GR" dirty="0" smtClean="0"/>
              <a:t>     Στη</a:t>
            </a:r>
            <a:r>
              <a:rPr lang="el-GR" dirty="0"/>
              <a:t> </a:t>
            </a:r>
            <a:r>
              <a:rPr lang="el-GR" dirty="0">
                <a:hlinkClick r:id="rId2" tooltip="Φυσική"/>
              </a:rPr>
              <a:t>φυσική</a:t>
            </a:r>
            <a:r>
              <a:rPr lang="el-GR" dirty="0"/>
              <a:t>, </a:t>
            </a:r>
            <a:r>
              <a:rPr lang="el-GR" b="1" dirty="0"/>
              <a:t>βαρύτητα</a:t>
            </a:r>
            <a:r>
              <a:rPr lang="el-GR" dirty="0"/>
              <a:t> ονομάζεται η ιδιότητα των υλικών σωμάτων να έλκουν και να έλκονται αμοιβαία με άλλα υλικά σώματα. Τα </a:t>
            </a:r>
            <a:r>
              <a:rPr lang="el-GR" dirty="0" err="1"/>
              <a:t>ελκόμενα</a:t>
            </a:r>
            <a:r>
              <a:rPr lang="el-GR" dirty="0"/>
              <a:t> σώματα κινούνται με επιταχυνόμενη κίνηση προς το έλκον σώμα. Οι έλξεις είναι αμοιβαίες. Το μέτρο της αντίστασης, που παρουσιάζει κάθε σώμα στη μεταβολή της κινητικής του κατάστασης, το ονομάζουμε </a:t>
            </a:r>
            <a:r>
              <a:rPr lang="el-GR" i="1" dirty="0">
                <a:hlinkClick r:id="rId3" tooltip="Μάζα"/>
              </a:rPr>
              <a:t>μάζα</a:t>
            </a:r>
            <a:r>
              <a:rPr lang="el-GR" i="1" dirty="0"/>
              <a:t> του σώματος</a:t>
            </a:r>
            <a:r>
              <a:rPr lang="el-GR" dirty="0"/>
              <a:t>. Η δύναμη έλξης, που ονομάζεται </a:t>
            </a:r>
            <a:r>
              <a:rPr lang="el-GR" b="1" dirty="0"/>
              <a:t>βάρος</a:t>
            </a:r>
            <a:r>
              <a:rPr lang="el-GR" dirty="0"/>
              <a:t>, είναι μεγαλύτερη όταν τα σώματα είναι πλησιέστερα ή όταν έχουν μεγαλύτερη μάζα.</a:t>
            </a:r>
          </a:p>
          <a:p>
            <a:pPr>
              <a:buNone/>
            </a:pPr>
            <a:r>
              <a:rPr lang="el-GR" dirty="0" smtClean="0"/>
              <a:t>     Η </a:t>
            </a:r>
            <a:r>
              <a:rPr lang="el-GR" dirty="0"/>
              <a:t>βαρύτητα στη </a:t>
            </a:r>
            <a:r>
              <a:rPr lang="el-GR" dirty="0">
                <a:hlinkClick r:id="rId4" tooltip="Γη"/>
              </a:rPr>
              <a:t>γη</a:t>
            </a:r>
            <a:r>
              <a:rPr lang="el-GR" dirty="0"/>
              <a:t> έλκει τα υλικά σώματα και προκαλεί την πτώση τους στην επιφάνειά της όταν αφεθούν ελεύθερα. Επιπροσθέτως, η βαρύτητα είναι η αιτία της ύπαρξης της γης, του ήλιου και των άλλων αστρικών σωμάτων. Χωρίς αυτή δεν θα υπήρχε ζωή, όπως τη γνωρίζουμε σήμερα. Η βαρύτητα είναι επίσης υπεύθυνη για την τροχιά της γης και των υπόλοιπων πλανητών γύρω από τον </a:t>
            </a:r>
            <a:r>
              <a:rPr lang="el-GR" dirty="0">
                <a:hlinkClick r:id="rId5" tooltip="Ήλιο"/>
              </a:rPr>
              <a:t>ήλιο</a:t>
            </a:r>
            <a:r>
              <a:rPr lang="el-GR" dirty="0"/>
              <a:t>, την τροχιά της σελήνης γύρω από τη </a:t>
            </a:r>
            <a:r>
              <a:rPr lang="el-GR" dirty="0">
                <a:hlinkClick r:id="rId4" tooltip="Γη"/>
              </a:rPr>
              <a:t>γη</a:t>
            </a:r>
            <a:r>
              <a:rPr lang="el-GR" dirty="0"/>
              <a:t>, τον σχηματισμό παλιρροιών και άλλα φυσικά φαινόμενα που παρατηρούμε.</a:t>
            </a:r>
          </a:p>
          <a:p>
            <a:endParaRPr lang="el-GR" dirty="0"/>
          </a:p>
        </p:txBody>
      </p:sp>
      <p:sp>
        <p:nvSpPr>
          <p:cNvPr id="4" name="3 - Θέση υποσέλιδου"/>
          <p:cNvSpPr>
            <a:spLocks noGrp="1"/>
          </p:cNvSpPr>
          <p:nvPr>
            <p:ph type="ftr" sz="quarter" idx="11"/>
          </p:nvPr>
        </p:nvSpPr>
        <p:spPr/>
        <p:txBody>
          <a:bodyPr/>
          <a:lstStyle/>
          <a:p>
            <a:r>
              <a:rPr lang="el-GR" smtClean="0"/>
              <a:t>Η ΒΑΡΥΤΗΤΑ</a:t>
            </a:r>
            <a:endParaRPr lang="el-GR"/>
          </a:p>
        </p:txBody>
      </p:sp>
      <p:sp>
        <p:nvSpPr>
          <p:cNvPr id="5" name="4 - Θέση αριθμού διαφάνειας"/>
          <p:cNvSpPr>
            <a:spLocks noGrp="1"/>
          </p:cNvSpPr>
          <p:nvPr>
            <p:ph type="sldNum" sz="quarter" idx="12"/>
          </p:nvPr>
        </p:nvSpPr>
        <p:spPr/>
        <p:txBody>
          <a:bodyPr/>
          <a:lstStyle/>
          <a:p>
            <a:fld id="{2F2AE971-DFE9-4AE3-9F67-27466F6F5D19}" type="slidenum">
              <a:rPr lang="el-GR" smtClean="0"/>
              <a:t>2</a:t>
            </a:fld>
            <a:endParaRPr lang="el-GR"/>
          </a:p>
        </p:txBody>
      </p:sp>
      <p:pic>
        <p:nvPicPr>
          <p:cNvPr id="6" name="5 - Εικόνα" descr="maxresdefault.jpg"/>
          <p:cNvPicPr>
            <a:picLocks noChangeAspect="1"/>
          </p:cNvPicPr>
          <p:nvPr/>
        </p:nvPicPr>
        <p:blipFill>
          <a:blip r:embed="rId6" cstate="print"/>
          <a:stretch>
            <a:fillRect/>
          </a:stretch>
        </p:blipFill>
        <p:spPr>
          <a:xfrm>
            <a:off x="0" y="5429264"/>
            <a:ext cx="2706717" cy="1428736"/>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0" y="0"/>
            <a:ext cx="9144000" cy="1571612"/>
          </a:xfrm>
          <a:solidFill>
            <a:schemeClr val="tx1"/>
          </a:solidFill>
        </p:spPr>
        <p:txBody>
          <a:bodyPr/>
          <a:lstStyle/>
          <a:p>
            <a:r>
              <a:rPr lang="el-GR" dirty="0" smtClean="0">
                <a:solidFill>
                  <a:schemeClr val="bg1"/>
                </a:solidFill>
              </a:rPr>
              <a:t>Ποιος ανακάλυψε τη βαρύτητα</a:t>
            </a:r>
            <a:r>
              <a:rPr lang="en-US" dirty="0">
                <a:solidFill>
                  <a:schemeClr val="bg1"/>
                </a:solidFill>
              </a:rPr>
              <a:t>;</a:t>
            </a:r>
            <a:endParaRPr lang="el-GR" dirty="0">
              <a:solidFill>
                <a:schemeClr val="bg1"/>
              </a:solidFill>
            </a:endParaRPr>
          </a:p>
        </p:txBody>
      </p:sp>
      <p:sp>
        <p:nvSpPr>
          <p:cNvPr id="3" name="2 - Θέση περιεχομένου"/>
          <p:cNvSpPr>
            <a:spLocks noGrp="1"/>
          </p:cNvSpPr>
          <p:nvPr>
            <p:ph idx="1"/>
          </p:nvPr>
        </p:nvSpPr>
        <p:spPr>
          <a:xfrm>
            <a:off x="0" y="1600200"/>
            <a:ext cx="9144000" cy="4757758"/>
          </a:xfrm>
        </p:spPr>
        <p:txBody>
          <a:bodyPr>
            <a:normAutofit fontScale="47500" lnSpcReduction="20000"/>
          </a:bodyPr>
          <a:lstStyle/>
          <a:p>
            <a:pPr>
              <a:buNone/>
            </a:pPr>
            <a:r>
              <a:rPr lang="el-GR" dirty="0" smtClean="0"/>
              <a:t>       </a:t>
            </a:r>
          </a:p>
          <a:p>
            <a:pPr>
              <a:buNone/>
            </a:pPr>
            <a:r>
              <a:rPr lang="el-GR" dirty="0"/>
              <a:t> </a:t>
            </a:r>
            <a:r>
              <a:rPr lang="el-GR" dirty="0" smtClean="0"/>
              <a:t>       Υπήρξαν </a:t>
            </a:r>
            <a:r>
              <a:rPr lang="el-GR" dirty="0"/>
              <a:t>πολλές θεωρίες για την βαρύτητα από την εποχή του Έλληνα φιλόσοφου </a:t>
            </a:r>
            <a:r>
              <a:rPr lang="el-GR" dirty="0">
                <a:hlinkClick r:id="rId2" tooltip="Αριστοτέλης"/>
              </a:rPr>
              <a:t>Αριστοτέλη</a:t>
            </a:r>
            <a:r>
              <a:rPr lang="el-GR" dirty="0"/>
              <a:t> τον 4ο αιώνα </a:t>
            </a:r>
            <a:r>
              <a:rPr lang="el-GR" dirty="0" err="1"/>
              <a:t>π.Χ.</a:t>
            </a:r>
            <a:r>
              <a:rPr lang="el-GR" dirty="0"/>
              <a:t>. Πίστευε πως δεν υπήρχε δράση χωρίς αιτία και επομένως δεν υπήρχε κίνηση χωρίς κάποια δύναμη. Συμπέρανε ότι όλα τα αντικείμενα προσπαθούσαν να κινηθούν προς την κατάλληλη θέση τους στις κρυστάλλινες ουράνιες σφαίρες και ότι τα σώματα έπεφταν προς το κέντρο της γης ανάλογα με το βάρος τους. Το 628, ο Ινδός αστρονόμος </a:t>
            </a:r>
            <a:r>
              <a:rPr lang="el-GR" dirty="0" err="1">
                <a:hlinkClick r:id="rId3" tooltip="Βραχμαγκούπτα"/>
              </a:rPr>
              <a:t>Βραχμαγκούπτα</a:t>
            </a:r>
            <a:r>
              <a:rPr lang="el-GR" dirty="0"/>
              <a:t> (</a:t>
            </a:r>
            <a:r>
              <a:rPr lang="el-GR" dirty="0" err="1"/>
              <a:t>Brahmagupta</a:t>
            </a:r>
            <a:r>
              <a:rPr lang="el-GR" dirty="0"/>
              <a:t>) ήταν ο πρώτος που διαπίστωσε πως η βαρύτητα ήταν μια ελκτική δύναμη. Εξηγούσε πως "τα σώματα πέφτουν προς τη γη καθώς είναι στη φύση της γης να έλκει σώματα, όπως είναι στη φύση του νερού το να ρέει". Ο Σανσκριτικός όρος που χρησιμοποιούσε για τη βαρύτητα, '</a:t>
            </a:r>
            <a:r>
              <a:rPr lang="el-GR" dirty="0" err="1"/>
              <a:t>gurutvā</a:t>
            </a:r>
            <a:r>
              <a:rPr lang="el-GR" dirty="0"/>
              <a:t>-</a:t>
            </a:r>
            <a:r>
              <a:rPr lang="el-GR" dirty="0" err="1"/>
              <a:t>karṣaṇam</a:t>
            </a:r>
            <a:r>
              <a:rPr lang="el-GR" dirty="0"/>
              <a:t>', σήμαινε 'η έλξη του βάρους'. Ο </a:t>
            </a:r>
            <a:r>
              <a:rPr lang="el-GR" dirty="0" err="1"/>
              <a:t>Βραχμαγκούπτα</a:t>
            </a:r>
            <a:r>
              <a:rPr lang="el-GR" dirty="0"/>
              <a:t> επίσης υιοθέτησε το ηλιοκεντρικό σύστημα για την βαρύτητα, το οποίο είχε νωρίτερα αναπτύξει ο </a:t>
            </a:r>
            <a:r>
              <a:rPr lang="el-GR" dirty="0" err="1"/>
              <a:t>Αριαμπιάτα</a:t>
            </a:r>
            <a:r>
              <a:rPr lang="el-GR" dirty="0"/>
              <a:t> (</a:t>
            </a:r>
            <a:r>
              <a:rPr lang="el-GR" dirty="0" err="1"/>
              <a:t>Aryabhata</a:t>
            </a:r>
            <a:r>
              <a:rPr lang="el-GR" dirty="0"/>
              <a:t>) το 499.</a:t>
            </a:r>
          </a:p>
          <a:p>
            <a:pPr>
              <a:buNone/>
            </a:pPr>
            <a:r>
              <a:rPr lang="el-GR" dirty="0" smtClean="0"/>
              <a:t>         Εργαζόμενος </a:t>
            </a:r>
            <a:r>
              <a:rPr lang="el-GR" dirty="0"/>
              <a:t>πάνω σε αυτές τις ιδέες, το </a:t>
            </a:r>
            <a:r>
              <a:rPr lang="el-GR" dirty="0">
                <a:hlinkClick r:id="rId4" tooltip="1687"/>
              </a:rPr>
              <a:t>1687</a:t>
            </a:r>
            <a:r>
              <a:rPr lang="el-GR" dirty="0"/>
              <a:t> ο Άγγλος μαθηματικός Σερ </a:t>
            </a:r>
            <a:r>
              <a:rPr lang="el-GR" dirty="0">
                <a:hlinkClick r:id="rId5" tooltip="Ισαάκ Νεύτων"/>
              </a:rPr>
              <a:t>Ισαάκ Νεύτων</a:t>
            </a:r>
            <a:r>
              <a:rPr lang="el-GR" dirty="0"/>
              <a:t> (</a:t>
            </a:r>
            <a:r>
              <a:rPr lang="el-GR" dirty="0" err="1"/>
              <a:t>Sir</a:t>
            </a:r>
            <a:r>
              <a:rPr lang="el-GR" dirty="0"/>
              <a:t> </a:t>
            </a:r>
            <a:r>
              <a:rPr lang="el-GR" dirty="0" err="1"/>
              <a:t>Isaac</a:t>
            </a:r>
            <a:r>
              <a:rPr lang="el-GR" dirty="0"/>
              <a:t> </a:t>
            </a:r>
            <a:r>
              <a:rPr lang="el-GR" dirty="0" err="1"/>
              <a:t>Newton</a:t>
            </a:r>
            <a:r>
              <a:rPr lang="el-GR" dirty="0"/>
              <a:t>) δημοσίευσε το διάσημο έργο του </a:t>
            </a:r>
            <a:r>
              <a:rPr lang="el-GR" dirty="0">
                <a:hlinkClick r:id="rId6" tooltip="Philosophiae Naturalis Principia Mathematica"/>
              </a:rPr>
              <a:t>"</a:t>
            </a:r>
            <a:r>
              <a:rPr lang="el-GR" dirty="0" err="1">
                <a:hlinkClick r:id="rId6" tooltip="Philosophiae Naturalis Principia Mathematica"/>
              </a:rPr>
              <a:t>Principia</a:t>
            </a:r>
            <a:r>
              <a:rPr lang="el-GR" dirty="0">
                <a:hlinkClick r:id="rId6" tooltip="Philosophiae Naturalis Principia Mathematica"/>
              </a:rPr>
              <a:t>"</a:t>
            </a:r>
            <a:r>
              <a:rPr lang="el-GR" dirty="0"/>
              <a:t>, στο οποίο και διατυπώθηκε το πρώτο αξίωμα για την βαρύτητα, το οποίο είχε παγκόσμια ισχύ γραμμένο στη λατινική γλώσσα. Όπως το έθεσε ο ίδιος, "Συμπέρανα ότι οι δυνάμεις που συγκρατούν τους πλανήτες στην τροχιά τους πρέπει να είναι αντιστρόφως (ανάλογες) ως προς τα τετράγωνα των αποστάσεων από τα κέντρα γύρω από τα οποία περιφέρονται· και εξ αυτού συνέκρινα τη δύναμη που απαιτείται για να συγκρατεί τη Σελήνη στην τροχιά της με την ισχύ της βαρύτητας στην επιφάνεια της Γης, και τις βρήκαν να συμφωνούν με ικανοποιητική προσέγγιση". Οι περισσότεροι σύγχρονοι </a:t>
            </a:r>
            <a:r>
              <a:rPr lang="el-GR" dirty="0">
                <a:hlinkClick r:id="rId7" tooltip="Παράδοξο του Μπέντλεϊ"/>
              </a:rPr>
              <a:t>μη-σχετικιστικοί υπολογισμοί</a:t>
            </a:r>
            <a:r>
              <a:rPr lang="el-GR" dirty="0"/>
              <a:t> για τη βαρύτητα βασίζονται στο έργο του Νεύτωνα</a:t>
            </a:r>
            <a:r>
              <a:rPr lang="el-GR" dirty="0" smtClean="0"/>
              <a:t>.</a:t>
            </a:r>
            <a:endParaRPr lang="el-GR" dirty="0"/>
          </a:p>
        </p:txBody>
      </p:sp>
      <p:sp>
        <p:nvSpPr>
          <p:cNvPr id="4" name="3 - Θέση υποσέλιδου"/>
          <p:cNvSpPr>
            <a:spLocks noGrp="1"/>
          </p:cNvSpPr>
          <p:nvPr>
            <p:ph type="ftr" sz="quarter" idx="11"/>
          </p:nvPr>
        </p:nvSpPr>
        <p:spPr/>
        <p:txBody>
          <a:bodyPr/>
          <a:lstStyle/>
          <a:p>
            <a:r>
              <a:rPr lang="el-GR" smtClean="0"/>
              <a:t>Η ΒΑΡΥΤΗΤΑ</a:t>
            </a:r>
            <a:endParaRPr lang="el-GR"/>
          </a:p>
        </p:txBody>
      </p:sp>
      <p:sp>
        <p:nvSpPr>
          <p:cNvPr id="5" name="4 - Θέση αριθμού διαφάνειας"/>
          <p:cNvSpPr>
            <a:spLocks noGrp="1"/>
          </p:cNvSpPr>
          <p:nvPr>
            <p:ph type="sldNum" sz="quarter" idx="12"/>
          </p:nvPr>
        </p:nvSpPr>
        <p:spPr/>
        <p:txBody>
          <a:bodyPr/>
          <a:lstStyle/>
          <a:p>
            <a:fld id="{2F2AE971-DFE9-4AE3-9F67-27466F6F5D19}" type="slidenum">
              <a:rPr lang="el-GR" smtClean="0"/>
              <a:t>3</a:t>
            </a:fld>
            <a:endParaRPr lang="el-GR"/>
          </a:p>
        </p:txBody>
      </p:sp>
      <p:pic>
        <p:nvPicPr>
          <p:cNvPr id="6" name="5 - Εικόνα" descr="maxresdefault.jpg"/>
          <p:cNvPicPr>
            <a:picLocks noChangeAspect="1"/>
          </p:cNvPicPr>
          <p:nvPr/>
        </p:nvPicPr>
        <p:blipFill>
          <a:blip r:embed="rId8" cstate="print"/>
          <a:stretch>
            <a:fillRect/>
          </a:stretch>
        </p:blipFill>
        <p:spPr>
          <a:xfrm>
            <a:off x="0" y="5143512"/>
            <a:ext cx="2786050" cy="1714488"/>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0" y="0"/>
            <a:ext cx="9144000" cy="1417638"/>
          </a:xfrm>
          <a:solidFill>
            <a:schemeClr val="tx1"/>
          </a:solidFill>
        </p:spPr>
        <p:txBody>
          <a:bodyPr/>
          <a:lstStyle/>
          <a:p>
            <a:r>
              <a:rPr lang="el-GR" dirty="0" smtClean="0">
                <a:solidFill>
                  <a:schemeClr val="bg1"/>
                </a:solidFill>
              </a:rPr>
              <a:t>Πως μας επηρεάζει η βαρύτητα</a:t>
            </a:r>
            <a:r>
              <a:rPr lang="en-US" dirty="0" smtClean="0">
                <a:solidFill>
                  <a:schemeClr val="bg1"/>
                </a:solidFill>
              </a:rPr>
              <a:t>;</a:t>
            </a:r>
            <a:endParaRPr lang="el-GR" dirty="0">
              <a:solidFill>
                <a:schemeClr val="bg1"/>
              </a:solidFill>
            </a:endParaRPr>
          </a:p>
        </p:txBody>
      </p:sp>
      <p:sp>
        <p:nvSpPr>
          <p:cNvPr id="3" name="2 - Θέση περιεχομένου"/>
          <p:cNvSpPr>
            <a:spLocks noGrp="1"/>
          </p:cNvSpPr>
          <p:nvPr>
            <p:ph idx="1"/>
          </p:nvPr>
        </p:nvSpPr>
        <p:spPr>
          <a:xfrm>
            <a:off x="0" y="1428737"/>
            <a:ext cx="9144000" cy="4286279"/>
          </a:xfrm>
        </p:spPr>
        <p:txBody>
          <a:bodyPr>
            <a:normAutofit/>
          </a:bodyPr>
          <a:lstStyle/>
          <a:p>
            <a:pPr>
              <a:buNone/>
            </a:pPr>
            <a:r>
              <a:rPr lang="el-GR" dirty="0" smtClean="0"/>
              <a:t>     </a:t>
            </a:r>
            <a:endParaRPr lang="el-GR" dirty="0"/>
          </a:p>
        </p:txBody>
      </p:sp>
      <p:sp>
        <p:nvSpPr>
          <p:cNvPr id="4" name="3 - Θέση υποσέλιδου"/>
          <p:cNvSpPr>
            <a:spLocks noGrp="1"/>
          </p:cNvSpPr>
          <p:nvPr>
            <p:ph type="ftr" sz="quarter" idx="11"/>
          </p:nvPr>
        </p:nvSpPr>
        <p:spPr/>
        <p:txBody>
          <a:bodyPr/>
          <a:lstStyle/>
          <a:p>
            <a:r>
              <a:rPr lang="el-GR" smtClean="0"/>
              <a:t>Η ΒΑΡΥΤΗΤΑ</a:t>
            </a:r>
            <a:endParaRPr lang="el-GR"/>
          </a:p>
        </p:txBody>
      </p:sp>
      <p:sp>
        <p:nvSpPr>
          <p:cNvPr id="5" name="4 - Θέση αριθμού διαφάνειας"/>
          <p:cNvSpPr>
            <a:spLocks noGrp="1"/>
          </p:cNvSpPr>
          <p:nvPr>
            <p:ph type="sldNum" sz="quarter" idx="12"/>
          </p:nvPr>
        </p:nvSpPr>
        <p:spPr/>
        <p:txBody>
          <a:bodyPr/>
          <a:lstStyle/>
          <a:p>
            <a:fld id="{2F2AE971-DFE9-4AE3-9F67-27466F6F5D19}" type="slidenum">
              <a:rPr lang="el-GR" smtClean="0"/>
              <a:t>4</a:t>
            </a:fld>
            <a:endParaRPr lang="el-GR"/>
          </a:p>
        </p:txBody>
      </p:sp>
      <p:pic>
        <p:nvPicPr>
          <p:cNvPr id="6" name="5 - Εικόνα" descr="maxresdefault.jpg"/>
          <p:cNvPicPr>
            <a:picLocks noChangeAspect="1"/>
          </p:cNvPicPr>
          <p:nvPr/>
        </p:nvPicPr>
        <p:blipFill>
          <a:blip r:embed="rId2" cstate="print"/>
          <a:stretch>
            <a:fillRect/>
          </a:stretch>
        </p:blipFill>
        <p:spPr>
          <a:xfrm>
            <a:off x="0" y="5572140"/>
            <a:ext cx="2643174" cy="1285860"/>
          </a:xfrm>
          <a:prstGeom prst="rect">
            <a:avLst/>
          </a:prstGeom>
        </p:spPr>
      </p:pic>
      <p:graphicFrame>
        <p:nvGraphicFramePr>
          <p:cNvPr id="7" name="5 - Θέση περιεχομένου"/>
          <p:cNvGraphicFramePr>
            <a:graphicFrameLocks/>
          </p:cNvGraphicFramePr>
          <p:nvPr/>
        </p:nvGraphicFramePr>
        <p:xfrm>
          <a:off x="457200" y="1774825"/>
          <a:ext cx="8229600" cy="46259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0" y="0"/>
            <a:ext cx="9144000" cy="1417638"/>
          </a:xfrm>
          <a:solidFill>
            <a:schemeClr val="tx1"/>
          </a:solidFill>
        </p:spPr>
        <p:txBody>
          <a:bodyPr/>
          <a:lstStyle/>
          <a:p>
            <a:r>
              <a:rPr lang="el-GR" dirty="0" smtClean="0">
                <a:solidFill>
                  <a:schemeClr val="bg1"/>
                </a:solidFill>
              </a:rPr>
              <a:t>Η βαρύτητα στη σελήνη</a:t>
            </a:r>
            <a:endParaRPr lang="el-GR" dirty="0">
              <a:solidFill>
                <a:schemeClr val="bg1"/>
              </a:solidFill>
            </a:endParaRPr>
          </a:p>
        </p:txBody>
      </p:sp>
      <p:sp>
        <p:nvSpPr>
          <p:cNvPr id="3" name="2 - Θέση περιεχομένου"/>
          <p:cNvSpPr>
            <a:spLocks noGrp="1"/>
          </p:cNvSpPr>
          <p:nvPr>
            <p:ph idx="1"/>
          </p:nvPr>
        </p:nvSpPr>
        <p:spPr>
          <a:xfrm>
            <a:off x="0" y="1600201"/>
            <a:ext cx="9144000" cy="4114816"/>
          </a:xfrm>
        </p:spPr>
        <p:txBody>
          <a:bodyPr>
            <a:normAutofit fontScale="70000" lnSpcReduction="20000"/>
          </a:bodyPr>
          <a:lstStyle/>
          <a:p>
            <a:pPr>
              <a:buNone/>
            </a:pPr>
            <a:r>
              <a:rPr lang="el-GR" dirty="0"/>
              <a:t> </a:t>
            </a:r>
            <a:r>
              <a:rPr lang="el-GR" dirty="0" smtClean="0"/>
              <a:t>    </a:t>
            </a:r>
            <a:r>
              <a:rPr lang="el-GR" dirty="0" smtClean="0"/>
              <a:t>Από τη επιφάνεια του πλανήτη μας, αντικρίζουμε πάντοτε την ίδια πλευρά της Σελήνης. Αυτή η "συγχρονισμένη περιστροφή" προκαλείται από την ίδια δύναμη που προξενεί τις παλίρροιες στους ωκεανούς της Γης - τη βαρύτητα. Η βαρύτητα της Σελήνης ασκεί δύναμη πάνω στη Γη και η γήινη βαρύτητα ασκεί, αντίστροφα, δύναμη πάνω στη Σελήνη. Η  βαρύτιμη  έλξη είναι αρκετά ισχυρή για να τραβήξει το νερό στους ωκεανούς της Γης ελαφρώς προς τη Σελήνη, δημιουργώντας τις γνωστές σε όλους μας παλίρροιες. Αντίστροφα, η γήινη βαρύτητα έχει επιβραδύνει την ταχύτητα περιστροφής της Σελήνης γύρω από τον άξονά της. Ως αποτέλεσμα, η Σελήνη ολοκληρώνει μια πλήρη περιστροφή γύρω από τον άξονά της ακριβώς στον ίδιο χρόνο με αυτόν που χρειάζεται για να κάνει μια πλήρη περιφορά γύρω από τη Γη. Γι' αυτό η Σελήνη έχει πάντοτε στραμμένο το ίδιο ημισφαίριο προς εμάς. </a:t>
            </a:r>
            <a:br>
              <a:rPr lang="el-GR" dirty="0" smtClean="0"/>
            </a:br>
            <a:endParaRPr lang="el-GR" dirty="0"/>
          </a:p>
        </p:txBody>
      </p:sp>
      <p:sp>
        <p:nvSpPr>
          <p:cNvPr id="4" name="3 - Θέση υποσέλιδου"/>
          <p:cNvSpPr>
            <a:spLocks noGrp="1"/>
          </p:cNvSpPr>
          <p:nvPr>
            <p:ph type="ftr" sz="quarter" idx="11"/>
          </p:nvPr>
        </p:nvSpPr>
        <p:spPr/>
        <p:txBody>
          <a:bodyPr/>
          <a:lstStyle/>
          <a:p>
            <a:r>
              <a:rPr lang="el-GR" smtClean="0"/>
              <a:t>Η ΒΑΡΥΤΗΤΑ</a:t>
            </a:r>
            <a:endParaRPr lang="el-GR"/>
          </a:p>
        </p:txBody>
      </p:sp>
      <p:sp>
        <p:nvSpPr>
          <p:cNvPr id="5" name="4 - Θέση αριθμού διαφάνειας"/>
          <p:cNvSpPr>
            <a:spLocks noGrp="1"/>
          </p:cNvSpPr>
          <p:nvPr>
            <p:ph type="sldNum" sz="quarter" idx="12"/>
          </p:nvPr>
        </p:nvSpPr>
        <p:spPr/>
        <p:txBody>
          <a:bodyPr/>
          <a:lstStyle/>
          <a:p>
            <a:fld id="{2F2AE971-DFE9-4AE3-9F67-27466F6F5D19}" type="slidenum">
              <a:rPr lang="el-GR" smtClean="0"/>
              <a:t>5</a:t>
            </a:fld>
            <a:endParaRPr lang="el-GR"/>
          </a:p>
        </p:txBody>
      </p:sp>
      <p:pic>
        <p:nvPicPr>
          <p:cNvPr id="6" name="5 - Εικόνα" descr="maxresdefault.jpg"/>
          <p:cNvPicPr>
            <a:picLocks noChangeAspect="1"/>
          </p:cNvPicPr>
          <p:nvPr/>
        </p:nvPicPr>
        <p:blipFill>
          <a:blip r:embed="rId2" cstate="print"/>
          <a:stretch>
            <a:fillRect/>
          </a:stretch>
        </p:blipFill>
        <p:spPr>
          <a:xfrm>
            <a:off x="0" y="5214950"/>
            <a:ext cx="3071802" cy="164305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0" y="0"/>
            <a:ext cx="9144000" cy="1417638"/>
          </a:xfrm>
          <a:solidFill>
            <a:schemeClr val="tx1"/>
          </a:solidFill>
        </p:spPr>
        <p:txBody>
          <a:bodyPr/>
          <a:lstStyle/>
          <a:p>
            <a:r>
              <a:rPr lang="el-GR" dirty="0" smtClean="0">
                <a:solidFill>
                  <a:schemeClr val="bg1"/>
                </a:solidFill>
              </a:rPr>
              <a:t>Επίλογος</a:t>
            </a:r>
            <a:endParaRPr lang="el-GR" dirty="0">
              <a:solidFill>
                <a:schemeClr val="bg1"/>
              </a:solidFill>
            </a:endParaRPr>
          </a:p>
        </p:txBody>
      </p:sp>
      <p:sp>
        <p:nvSpPr>
          <p:cNvPr id="3" name="2 - Θέση περιεχομένου"/>
          <p:cNvSpPr>
            <a:spLocks noGrp="1"/>
          </p:cNvSpPr>
          <p:nvPr>
            <p:ph idx="1"/>
          </p:nvPr>
        </p:nvSpPr>
        <p:spPr/>
        <p:txBody>
          <a:bodyPr>
            <a:normAutofit/>
          </a:bodyPr>
          <a:lstStyle/>
          <a:p>
            <a:pPr>
              <a:buNone/>
            </a:pPr>
            <a:r>
              <a:rPr lang="el-GR" sz="5400" dirty="0" smtClean="0"/>
              <a:t>Σας ευχαριστώ πολύ!</a:t>
            </a:r>
            <a:endParaRPr lang="el-GR" sz="5400" dirty="0"/>
          </a:p>
        </p:txBody>
      </p:sp>
      <p:sp>
        <p:nvSpPr>
          <p:cNvPr id="4" name="3 - Θέση υποσέλιδου"/>
          <p:cNvSpPr>
            <a:spLocks noGrp="1"/>
          </p:cNvSpPr>
          <p:nvPr>
            <p:ph type="ftr" sz="quarter" idx="11"/>
          </p:nvPr>
        </p:nvSpPr>
        <p:spPr/>
        <p:txBody>
          <a:bodyPr/>
          <a:lstStyle/>
          <a:p>
            <a:r>
              <a:rPr lang="el-GR" smtClean="0"/>
              <a:t>Η ΒΑΡΥΤΗΤΑ</a:t>
            </a:r>
            <a:endParaRPr lang="el-GR"/>
          </a:p>
        </p:txBody>
      </p:sp>
      <p:sp>
        <p:nvSpPr>
          <p:cNvPr id="5" name="4 - Θέση αριθμού διαφάνειας"/>
          <p:cNvSpPr>
            <a:spLocks noGrp="1"/>
          </p:cNvSpPr>
          <p:nvPr>
            <p:ph type="sldNum" sz="quarter" idx="12"/>
          </p:nvPr>
        </p:nvSpPr>
        <p:spPr/>
        <p:txBody>
          <a:bodyPr/>
          <a:lstStyle/>
          <a:p>
            <a:fld id="{2F2AE971-DFE9-4AE3-9F67-27466F6F5D19}" type="slidenum">
              <a:rPr lang="el-GR" smtClean="0"/>
              <a:t>6</a:t>
            </a:fld>
            <a:endParaRPr lang="el-GR"/>
          </a:p>
        </p:txBody>
      </p:sp>
      <p:pic>
        <p:nvPicPr>
          <p:cNvPr id="1026" name="Picture 2" descr="ÎÏÎ¿ÏÎ­Î»ÎµÏÎ¼Î± ÎµÎ¹ÎºÏÎ½Î±Ï Î³Î¹Î± Î²Î±ÏÏÏÎ·ÏÎ± Î½ÎµÏÏÏÎ½"/>
          <p:cNvPicPr>
            <a:picLocks noChangeAspect="1" noChangeArrowheads="1"/>
          </p:cNvPicPr>
          <p:nvPr/>
        </p:nvPicPr>
        <p:blipFill>
          <a:blip r:embed="rId2"/>
          <a:srcRect/>
          <a:stretch>
            <a:fillRect/>
          </a:stretch>
        </p:blipFill>
        <p:spPr bwMode="auto">
          <a:xfrm>
            <a:off x="0" y="2500306"/>
            <a:ext cx="9144000" cy="3795714"/>
          </a:xfrm>
          <a:prstGeom prst="rect">
            <a:avLst/>
          </a:prstGeom>
          <a:noFill/>
        </p:spPr>
      </p:pic>
    </p:spTree>
  </p:cSld>
  <p:clrMapOvr>
    <a:masterClrMapping/>
  </p:clrMapOvr>
</p:sld>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TotalTime>
  <Words>240</Words>
  <Application>Microsoft Office PowerPoint</Application>
  <PresentationFormat>Προβολή στην οθόνη (4:3)</PresentationFormat>
  <Paragraphs>34</Paragraphs>
  <Slides>6</Slides>
  <Notes>1</Notes>
  <HiddenSlides>0</HiddenSlides>
  <MMClips>0</MMClips>
  <ScaleCrop>false</ScaleCrop>
  <HeadingPairs>
    <vt:vector size="4" baseType="variant">
      <vt:variant>
        <vt:lpstr>Θέμα</vt:lpstr>
      </vt:variant>
      <vt:variant>
        <vt:i4>1</vt:i4>
      </vt:variant>
      <vt:variant>
        <vt:lpstr>Τίτλοι διαφανειών</vt:lpstr>
      </vt:variant>
      <vt:variant>
        <vt:i4>6</vt:i4>
      </vt:variant>
    </vt:vector>
  </HeadingPairs>
  <TitlesOfParts>
    <vt:vector size="7" baseType="lpstr">
      <vt:lpstr>Θέμα του Office</vt:lpstr>
      <vt:lpstr>Η ΒΑΡΥΤΗΤΑ</vt:lpstr>
      <vt:lpstr>Η ΒΑΡΥΤΗΤΑ</vt:lpstr>
      <vt:lpstr>Ποιος ανακάλυψε τη βαρύτητα;</vt:lpstr>
      <vt:lpstr>Πως μας επηρεάζει η βαρύτητα;</vt:lpstr>
      <vt:lpstr>Η βαρύτητα στη σελήνη</vt:lpstr>
      <vt:lpstr>Επίλογος</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Η ΒΑΡΥΤΗΤΑ</dc:title>
  <dc:creator>Windows User</dc:creator>
  <cp:lastModifiedBy>Windows User</cp:lastModifiedBy>
  <cp:revision>3</cp:revision>
  <dcterms:created xsi:type="dcterms:W3CDTF">2018-05-07T11:44:34Z</dcterms:created>
  <dcterms:modified xsi:type="dcterms:W3CDTF">2018-05-07T12:13:01Z</dcterms:modified>
</cp:coreProperties>
</file>